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5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Lst>
  <p:sldSz cx="9144000" cy="5143500" type="screen16x9"/>
  <p:notesSz cx="6858000" cy="9144000"/>
  <p:embeddedFontLst>
    <p:embeddedFont>
      <p:font typeface="Calibri" panose="020F0502020204030204" pitchFamily="34" charset="0"/>
      <p:regular r:id="rId56"/>
      <p:bold r:id="rId57"/>
      <p:italic r:id="rId58"/>
      <p:boldItalic r:id="rId59"/>
    </p:embeddedFont>
    <p:embeddedFont>
      <p:font typeface="Ubuntu" panose="020B0504030602030204" pitchFamily="34"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63"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nsplash.com/@4themorningshoot?utm_source=unsplash&amp;utm_medium=referral&amp;utm_content=creditCopyText"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unsplash.com/s/photos/time-machine?utm_source=unsplash&amp;utm_medium=referral&amp;utm_content=creditCopyText"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unsplash.com/@florianklauer?utm_source=unsplash&amp;utm_medium=referral&amp;utm_content=creditCopyText"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unsplash.com/s/photos/disassembled?utm_source=unsplash&amp;utm_medium=referral&amp;utm_content=creditCopyText"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unsplash.com/@florianklauer?utm_source=unsplash&amp;utm_medium=referral&amp;utm_content=creditCopyText"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unsplash.com/s/photos/typewriter?utm_source=unsplash&amp;utm_medium=referral&amp;utm_content=creditCopyText"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cncf.io/certification/software-conformance/"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peakerdeck.com/thockin/kubecon-2017-kernels-and-distros"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github.com/kubernetes/community/blob/master/events/2017/12-contributor-summit/breaking-up-the-monolith.md"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unsplash.com/@gcalebjones?utm_source=unsplash&amp;utm_medium=referral&amp;utm_content=creditCopyText"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unsplash.com/s/photos/fork-in-road?utm_source=unsplash&amp;utm_medium=referral&amp;utm_content=creditCopyText"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unsplash.com/@gcalebjones?utm_source=unsplash&amp;utm_medium=referral&amp;utm_content=creditCopyText"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unsplash.com/s/photos/fork-in-road?utm_source=unsplash&amp;utm_medium=referral&amp;utm_content=creditCopyText"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unsplash.com/@gcalebjones?utm_source=unsplash&amp;utm_medium=referral&amp;utm_content=creditCopyText"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unsplash.com/s/photos/fork-in-road?utm_source=unsplash&amp;utm_medium=referral&amp;utm_content=creditCopyText"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unsplash.com/@gcalebjones?utm_source=unsplash&amp;utm_medium=referral&amp;utm_content=creditCopyText"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unsplash.com/s/photos/fork-in-road?utm_source=unsplash&amp;utm_medium=referral&amp;utm_content=creditCopyText"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unsplash.com/@alexmachado?utm_source=unsplash&amp;utm_medium=referral&amp;utm_content=creditCopyText"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unsplash.com/?utm_source=unsplash&amp;utm_medium=referral&amp;utm_content=creditCopyText"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unsplash.com/@nathangwaters?utm_source=unsplash&amp;utm_medium=referral&amp;utm_content=creditCopyText"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unsplash.com/s/photos/construction?utm_source=unsplash&amp;utm_medium=referral&amp;utm_content=creditCopyText"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unsplash.com/@nathangwaters?utm_source=unsplash&amp;utm_medium=referral&amp;utm_content=creditCopyText"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unsplash.com/s/photos/construction?utm_source=unsplash&amp;utm_medium=referral&amp;utm_content=creditCopyText"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unsplash.com/@nathangwaters?utm_source=unsplash&amp;utm_medium=referral&amp;utm_content=creditCopyText"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unsplash.com/s/photos/construction?utm_source=unsplash&amp;utm_medium=referral&amp;utm_content=creditCopyText" TargetMode="Externa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unsplash.com/@nathangwaters?utm_source=unsplash&amp;utm_medium=referral&amp;utm_content=creditCopyText"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unsplash.com/s/photos/construction?utm_source=unsplash&amp;utm_medium=referral&amp;utm_content=creditCopyText" TargetMode="Externa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unsplash.com/@nathangwaters?utm_source=unsplash&amp;utm_medium=referral&amp;utm_content=creditCopyText"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unsplash.com/s/photos/construction?utm_source=unsplash&amp;utm_medium=referral&amp;utm_content=creditCopyText" TargetMode="Externa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unsplash.com/@nathangwaters?utm_source=unsplash&amp;utm_medium=referral&amp;utm_content=creditCopyText"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s://unsplash.com/s/photos/construction?utm_source=unsplash&amp;utm_medium=referral&amp;utm_content=creditCopyText" TargetMode="Externa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unsplash.com/@zoltantasi?utm_source=unsplash&amp;utm_medium=referral&amp;utm_content=creditCopyText"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s://unsplash.com/s/photos/clock-gears?utm_source=unsplash&amp;utm_medium=referral&amp;utm_content=creditCopyText" TargetMode="Externa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unsplash.com/@zoltantasi?utm_source=unsplash&amp;utm_medium=referral&amp;utm_content=creditCopyText"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s://unsplash.com/s/photos/clock-gears?utm_source=unsplash&amp;utm_medium=referral&amp;utm_content=creditCopyText" TargetMode="Externa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unsplash.com/@zoltantasi?utm_source=unsplash&amp;utm_medium=referral&amp;utm_content=creditCopyText"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s://unsplash.com/s/photos/clock-gears?utm_source=unsplash&amp;utm_medium=referral&amp;utm_content=creditCopyText"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unsplash.com/@alexmachado?utm_source=unsplash&amp;utm_medium=referral&amp;utm_content=creditCopyText"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github.com/kubernetes/kubernetes/tree/master/logo" TargetMode="External"/><Relationship Id="rId4" Type="http://schemas.openxmlformats.org/officeDocument/2006/relationships/hyperlink" Target="https://unsplash.com/?utm_source=unsplash&amp;utm_medium=referral&amp;utm_content=creditCopyText"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unsplash.com/@alexmachado?utm_source=unsplash&amp;utm_medium=referral&amp;utm_content=creditCopyText"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www.kernel.org/theme/images/logos/tux.png" TargetMode="External"/><Relationship Id="rId5" Type="http://schemas.openxmlformats.org/officeDocument/2006/relationships/hyperlink" Target="https://github.com/kubernetes/kubernetes/tree/master/logo" TargetMode="External"/><Relationship Id="rId4" Type="http://schemas.openxmlformats.org/officeDocument/2006/relationships/hyperlink" Target="https://unsplash.com/?utm_source=unsplash&amp;utm_medium=referral&amp;utm_content=creditCopyText"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Original content licensed </a:t>
            </a:r>
            <a:r>
              <a:rPr lang="en" u="sng">
                <a:solidFill>
                  <a:schemeClr val="hlink"/>
                </a:solidFill>
                <a:hlinkClick r:id="rId3"/>
              </a:rPr>
              <a:t>CC BY 4.0</a:t>
            </a:r>
            <a:r>
              <a:rPr lang="en"/>
              <a:t> for remix/reuse.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78de18b40e_1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78de18b40e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Maybe Kubernetes is the Linux of the cloud???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78de18b40e_1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78de18b40e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But, I’ve cheated.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I’ve been a little </a:t>
            </a:r>
            <a:r>
              <a:rPr lang="en" b="1">
                <a:solidFill>
                  <a:schemeClr val="dk1"/>
                </a:solidFill>
              </a:rPr>
              <a:t>cloudy</a:t>
            </a:r>
            <a:r>
              <a:rPr lang="en">
                <a:solidFill>
                  <a:schemeClr val="dk1"/>
                </a:solidFill>
              </a:rPr>
              <a:t> on what is Linux.</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78de18b40e_1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78de18b40e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There’s the linux kernel and there are linux distributions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8de18b40e_1_2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8de18b40e_1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“distribution” is more than just the core.  Yes there is a core.</a:t>
            </a: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78de18b40e_1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78de18b40e_1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the core has its release cadence.</a:t>
            </a:r>
            <a:endParaRPr/>
          </a:p>
          <a:p>
            <a:pPr marL="0" lvl="0" indent="0" algn="l" rtl="0">
              <a:spcBef>
                <a:spcPts val="0"/>
              </a:spcBef>
              <a:spcAft>
                <a:spcPts val="0"/>
              </a:spcAft>
              <a:buNone/>
            </a:pPr>
            <a:endParaRPr/>
          </a:p>
          <a:p>
            <a:pPr marL="0" lvl="0" indent="0" algn="l" rtl="0">
              <a:spcBef>
                <a:spcPts val="0"/>
              </a:spcBef>
              <a:spcAft>
                <a:spcPts val="0"/>
              </a:spcAft>
              <a:buNone/>
            </a:pPr>
            <a:r>
              <a:rPr lang="en"/>
              <a:t>(faster generally thought to be better)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8de18b40e_1_2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8de18b40e_1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“distribution” is more than just the core.</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But also ALL THE THINGS you need to run something useful.</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Those things all run on their own cadence.  Some are simple, established, more “done”.  Less frequent releases can be a benefit.</a:t>
            </a:r>
            <a:endParaRPr/>
          </a:p>
          <a:p>
            <a:pPr marL="0" lvl="0" indent="0" algn="l" rtl="0">
              <a:spcBef>
                <a:spcPts val="0"/>
              </a:spcBef>
              <a:spcAft>
                <a:spcPts val="0"/>
              </a:spcAft>
              <a:buNone/>
            </a:pPr>
            <a:endParaRPr/>
          </a:p>
          <a:p>
            <a:pPr marL="0" lvl="0" indent="0" algn="l" rtl="0">
              <a:spcBef>
                <a:spcPts val="0"/>
              </a:spcBef>
              <a:spcAft>
                <a:spcPts val="0"/>
              </a:spcAft>
              <a:buNone/>
            </a:pPr>
            <a:r>
              <a:rPr lang="en"/>
              <a:t>But then there’s also security bug fixes in all of these.  Combinatorial explosion of version possibilities.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78de18b40e_1_2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78de18b40e_1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Usually a tightly coupled “standard” library aspect.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78de18b40e_1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78de18b40e_1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Communications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78de18b40e_1_2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78de18b40e_1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Persistent data</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78de18b40e_1_2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78de18b40e_1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Ability to actually run users’ stuff</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78de18b40e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78de18b40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111111"/>
                </a:solidFill>
                <a:highlight>
                  <a:srgbClr val="F5F5F5"/>
                </a:highlight>
                <a:latin typeface="Ubuntu"/>
                <a:ea typeface="Ubuntu"/>
                <a:cs typeface="Ubuntu"/>
                <a:sym typeface="Ubuntu"/>
              </a:rPr>
              <a:t>Photo by </a:t>
            </a:r>
            <a:r>
              <a:rPr lang="en" sz="1050" u="sng">
                <a:solidFill>
                  <a:srgbClr val="767676"/>
                </a:solidFill>
                <a:highlight>
                  <a:srgbClr val="F5F5F5"/>
                </a:highlight>
                <a:latin typeface="Ubuntu"/>
                <a:ea typeface="Ubuntu"/>
                <a:cs typeface="Ubuntu"/>
                <a:sym typeface="Ubuntu"/>
                <a:hlinkClick r:id="rId3"/>
              </a:rPr>
              <a:t>Oliver Hale</a:t>
            </a:r>
            <a:r>
              <a:rPr lang="en" sz="1050">
                <a:solidFill>
                  <a:srgbClr val="111111"/>
                </a:solidFill>
                <a:highlight>
                  <a:srgbClr val="F5F5F5"/>
                </a:highlight>
                <a:latin typeface="Ubuntu"/>
                <a:ea typeface="Ubuntu"/>
                <a:cs typeface="Ubuntu"/>
                <a:sym typeface="Ubuntu"/>
              </a:rPr>
              <a:t> on </a:t>
            </a:r>
            <a:r>
              <a:rPr lang="en" sz="1050" u="sng">
                <a:solidFill>
                  <a:srgbClr val="767676"/>
                </a:solidFill>
                <a:highlight>
                  <a:srgbClr val="F5F5F5"/>
                </a:highlight>
                <a:latin typeface="Ubuntu"/>
                <a:ea typeface="Ubuntu"/>
                <a:cs typeface="Ubuntu"/>
                <a:sym typeface="Ubuntu"/>
                <a:hlinkClick r:id="rId4"/>
              </a:rPr>
              <a:t>Unsplash</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78de18b40e_1_2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78de18b40e_1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 where to run the stuff...platform support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78de18b40e_1_2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78de18b40e_1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Enable dev’s to build interesting things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78de18b40e_1_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78de18b40e_1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Enable administrators to manage the system</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So a “distribution” is more than just the core.  It is all the things you need to run something useful.</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78de18b40e_1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78de18b40e_1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There’s a lot of moving parts in a distribution.</a:t>
            </a:r>
            <a:endParaRPr/>
          </a:p>
          <a:p>
            <a:pPr marL="0" lvl="0" indent="0" algn="l" rtl="0">
              <a:spcBef>
                <a:spcPts val="0"/>
              </a:spcBef>
              <a:spcAft>
                <a:spcPts val="0"/>
              </a:spcAft>
              <a:buNone/>
            </a:pPr>
            <a:endParaRPr/>
          </a:p>
          <a:p>
            <a:pPr marL="0" marR="254000" lvl="0" indent="0" algn="l" rtl="0">
              <a:lnSpc>
                <a:spcPct val="115000"/>
              </a:lnSpc>
              <a:spcBef>
                <a:spcPts val="0"/>
              </a:spcBef>
              <a:spcAft>
                <a:spcPts val="0"/>
              </a:spcAft>
              <a:buNone/>
            </a:pPr>
            <a:endParaRPr sz="1050">
              <a:solidFill>
                <a:srgbClr val="111111"/>
              </a:solidFill>
              <a:highlight>
                <a:srgbClr val="F5F5F5"/>
              </a:highlight>
              <a:latin typeface="Ubuntu"/>
              <a:ea typeface="Ubuntu"/>
              <a:cs typeface="Ubuntu"/>
              <a:sym typeface="Ubuntu"/>
            </a:endParaRPr>
          </a:p>
          <a:p>
            <a:pPr marL="0" marR="254000" lvl="0" indent="0" algn="l" rtl="0">
              <a:lnSpc>
                <a:spcPct val="115000"/>
              </a:lnSpc>
              <a:spcBef>
                <a:spcPts val="0"/>
              </a:spcBef>
              <a:spcAft>
                <a:spcPts val="0"/>
              </a:spcAft>
              <a:buNone/>
            </a:pPr>
            <a:r>
              <a:rPr lang="en" sz="1050">
                <a:solidFill>
                  <a:srgbClr val="111111"/>
                </a:solidFill>
                <a:highlight>
                  <a:srgbClr val="F5F5F5"/>
                </a:highlight>
                <a:latin typeface="Ubuntu"/>
                <a:ea typeface="Ubuntu"/>
                <a:cs typeface="Ubuntu"/>
                <a:sym typeface="Ubuntu"/>
              </a:rPr>
              <a:t>Photo by </a:t>
            </a:r>
            <a:r>
              <a:rPr lang="en" sz="1050" u="sng">
                <a:solidFill>
                  <a:srgbClr val="767676"/>
                </a:solidFill>
                <a:highlight>
                  <a:srgbClr val="F5F5F5"/>
                </a:highlight>
                <a:latin typeface="Ubuntu"/>
                <a:ea typeface="Ubuntu"/>
                <a:cs typeface="Ubuntu"/>
                <a:sym typeface="Ubuntu"/>
                <a:hlinkClick r:id="rId3"/>
              </a:rPr>
              <a:t>Florian Klauer</a:t>
            </a:r>
            <a:r>
              <a:rPr lang="en" sz="1050">
                <a:solidFill>
                  <a:srgbClr val="111111"/>
                </a:solidFill>
                <a:highlight>
                  <a:srgbClr val="F5F5F5"/>
                </a:highlight>
                <a:latin typeface="Ubuntu"/>
                <a:ea typeface="Ubuntu"/>
                <a:cs typeface="Ubuntu"/>
                <a:sym typeface="Ubuntu"/>
              </a:rPr>
              <a:t> on </a:t>
            </a:r>
            <a:r>
              <a:rPr lang="en" sz="1050" u="sng">
                <a:solidFill>
                  <a:srgbClr val="767676"/>
                </a:solidFill>
                <a:highlight>
                  <a:srgbClr val="F5F5F5"/>
                </a:highlight>
                <a:latin typeface="Ubuntu"/>
                <a:ea typeface="Ubuntu"/>
                <a:cs typeface="Ubuntu"/>
                <a:sym typeface="Ubuntu"/>
                <a:hlinkClick r:id="rId4"/>
              </a:rPr>
              <a:t>Unsplash</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78de18b40e_1_3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78de18b40e_1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That’s a lot of value.  Seriously.</a:t>
            </a:r>
            <a:endParaRPr/>
          </a:p>
          <a:p>
            <a:pPr marL="0" lvl="0" indent="0" algn="l" rtl="0">
              <a:spcBef>
                <a:spcPts val="0"/>
              </a:spcBef>
              <a:spcAft>
                <a:spcPts val="0"/>
              </a:spcAft>
              <a:buNone/>
            </a:pPr>
            <a:endParaRPr/>
          </a:p>
          <a:p>
            <a:pPr marL="0" lvl="0" indent="0" algn="l" rtl="0">
              <a:spcBef>
                <a:spcPts val="0"/>
              </a:spcBef>
              <a:spcAft>
                <a:spcPts val="0"/>
              </a:spcAft>
              <a:buNone/>
            </a:pPr>
            <a:r>
              <a:rPr lang="en"/>
              <a:t>You don’t want to have to do that yourself.  You’re not going to do it as well as a dedicated team of experienced professionals.</a:t>
            </a:r>
            <a:endParaRPr/>
          </a:p>
          <a:p>
            <a:pPr marL="0" lvl="0" indent="0" algn="l" rtl="0">
              <a:spcBef>
                <a:spcPts val="0"/>
              </a:spcBef>
              <a:spcAft>
                <a:spcPts val="0"/>
              </a:spcAft>
              <a:buNone/>
            </a:pPr>
            <a:endParaRPr/>
          </a:p>
          <a:p>
            <a:pPr marL="0" lvl="0" indent="0" algn="l" rtl="0">
              <a:spcBef>
                <a:spcPts val="0"/>
              </a:spcBef>
              <a:spcAft>
                <a:spcPts val="0"/>
              </a:spcAft>
              <a:buNone/>
            </a:pPr>
            <a:r>
              <a:rPr lang="en"/>
              <a:t>Distributions are one of the aggregator effects that make open source communities so compelling.</a:t>
            </a:r>
            <a:endParaRPr/>
          </a:p>
          <a:p>
            <a:pPr marL="0" lvl="0" indent="0" algn="l" rtl="0">
              <a:spcBef>
                <a:spcPts val="0"/>
              </a:spcBef>
              <a:spcAft>
                <a:spcPts val="0"/>
              </a:spcAft>
              <a:buNone/>
            </a:pPr>
            <a:endParaRPr/>
          </a:p>
          <a:p>
            <a:pPr marL="0" marR="254000" lvl="0" indent="0" algn="l" rtl="0">
              <a:lnSpc>
                <a:spcPct val="115000"/>
              </a:lnSpc>
              <a:spcBef>
                <a:spcPts val="0"/>
              </a:spcBef>
              <a:spcAft>
                <a:spcPts val="0"/>
              </a:spcAft>
              <a:buNone/>
            </a:pPr>
            <a:endParaRPr/>
          </a:p>
          <a:p>
            <a:pPr marL="0" marR="254000" lvl="0" indent="0" algn="l" rtl="0">
              <a:lnSpc>
                <a:spcPct val="115000"/>
              </a:lnSpc>
              <a:spcBef>
                <a:spcPts val="0"/>
              </a:spcBef>
              <a:spcAft>
                <a:spcPts val="0"/>
              </a:spcAft>
              <a:buNone/>
            </a:pPr>
            <a:endParaRPr/>
          </a:p>
          <a:p>
            <a:pPr marL="0" marR="254000" lvl="0" indent="0" algn="l" rtl="0">
              <a:lnSpc>
                <a:spcPct val="115000"/>
              </a:lnSpc>
              <a:spcBef>
                <a:spcPts val="0"/>
              </a:spcBef>
              <a:spcAft>
                <a:spcPts val="0"/>
              </a:spcAft>
              <a:buNone/>
            </a:pPr>
            <a:r>
              <a:rPr lang="en" sz="1050">
                <a:solidFill>
                  <a:srgbClr val="111111"/>
                </a:solidFill>
                <a:highlight>
                  <a:srgbClr val="F5F5F5"/>
                </a:highlight>
                <a:latin typeface="Ubuntu"/>
                <a:ea typeface="Ubuntu"/>
                <a:cs typeface="Ubuntu"/>
                <a:sym typeface="Ubuntu"/>
              </a:rPr>
              <a:t>Photo by </a:t>
            </a:r>
            <a:r>
              <a:rPr lang="en" sz="1050" u="sng">
                <a:solidFill>
                  <a:srgbClr val="767676"/>
                </a:solidFill>
                <a:highlight>
                  <a:srgbClr val="F5F5F5"/>
                </a:highlight>
                <a:latin typeface="Ubuntu"/>
                <a:ea typeface="Ubuntu"/>
                <a:cs typeface="Ubuntu"/>
                <a:sym typeface="Ubuntu"/>
                <a:hlinkClick r:id="rId3"/>
              </a:rPr>
              <a:t>Florian Klauer</a:t>
            </a:r>
            <a:r>
              <a:rPr lang="en" sz="1050">
                <a:solidFill>
                  <a:srgbClr val="111111"/>
                </a:solidFill>
                <a:highlight>
                  <a:srgbClr val="F5F5F5"/>
                </a:highlight>
                <a:latin typeface="Ubuntu"/>
                <a:ea typeface="Ubuntu"/>
                <a:cs typeface="Ubuntu"/>
                <a:sym typeface="Ubuntu"/>
              </a:rPr>
              <a:t> on </a:t>
            </a:r>
            <a:r>
              <a:rPr lang="en" sz="1050" u="sng">
                <a:solidFill>
                  <a:srgbClr val="767676"/>
                </a:solidFill>
                <a:highlight>
                  <a:srgbClr val="F5F5F5"/>
                </a:highlight>
                <a:latin typeface="Ubuntu"/>
                <a:ea typeface="Ubuntu"/>
                <a:cs typeface="Ubuntu"/>
                <a:sym typeface="Ubuntu"/>
                <a:hlinkClick r:id="rId4"/>
              </a:rPr>
              <a:t>Unsplash</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78de18b40e_1_3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78de18b40e_1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Lots and lots of distributors are adding their unique value in a diverse marketplace.  Hundreds of distributions!</a:t>
            </a:r>
            <a:endParaRPr/>
          </a:p>
          <a:p>
            <a:pPr marL="0" lvl="0" indent="0" algn="l" rtl="0">
              <a:spcBef>
                <a:spcPts val="0"/>
              </a:spcBef>
              <a:spcAft>
                <a:spcPts val="0"/>
              </a:spcAft>
              <a:buNone/>
            </a:pPr>
            <a:endParaRPr/>
          </a:p>
          <a:p>
            <a:pPr marL="0" lvl="0" indent="0" algn="l" rtl="0">
              <a:spcBef>
                <a:spcPts val="0"/>
              </a:spcBef>
              <a:spcAft>
                <a:spcPts val="0"/>
              </a:spcAft>
              <a:buNone/>
            </a:pPr>
            <a:r>
              <a:rPr lang="en"/>
              <a:t>Many companies making Linux distributions are now also making Kubernetes distributions.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78de18b40e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78de18b40e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78de18b40e_2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78de18b40e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78de18b40e_2_2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78de18b40e_2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78de18b40e_2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78de18b40e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https://www.cncf.io/certification/software-conformance/</a:t>
            </a:r>
            <a:r>
              <a:rPr lang="en"/>
              <a: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78de18b40e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78de18b40e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https://speakerdeck.com/thockin/kubecon-2017-kernels-and-distros</a:t>
            </a:r>
            <a:endParaRPr/>
          </a:p>
          <a:p>
            <a:pPr marL="0" lvl="0" indent="0" algn="l" rtl="0">
              <a:spcBef>
                <a:spcPts val="0"/>
              </a:spcBef>
              <a:spcAft>
                <a:spcPts val="0"/>
              </a:spcAft>
              <a:buNone/>
            </a:pPr>
            <a:endParaRPr/>
          </a:p>
          <a:p>
            <a:pPr marL="0" lvl="0" indent="0" algn="l" rtl="0">
              <a:spcBef>
                <a:spcPts val="0"/>
              </a:spcBef>
              <a:spcAft>
                <a:spcPts val="0"/>
              </a:spcAft>
              <a:buNone/>
            </a:pPr>
            <a:r>
              <a:rPr lang="en"/>
              <a:t>This was the KubeCon where Contributor Summit featured the</a:t>
            </a:r>
            <a:endParaRPr/>
          </a:p>
          <a:p>
            <a:pPr marL="0" lvl="0" indent="0" algn="l" rtl="0">
              <a:spcBef>
                <a:spcPts val="0"/>
              </a:spcBef>
              <a:spcAft>
                <a:spcPts val="0"/>
              </a:spcAft>
              <a:buNone/>
            </a:pPr>
            <a:r>
              <a:rPr lang="en" u="sng">
                <a:solidFill>
                  <a:schemeClr val="hlink"/>
                </a:solidFill>
                <a:hlinkClick r:id="rId4"/>
              </a:rPr>
              <a:t>https://github.com/kubernetes/community/blob/master/events/2017/12-contributor-summit/breaking-up-the-monolith.md</a:t>
            </a:r>
            <a:endParaRPr/>
          </a:p>
          <a:p>
            <a:pPr marL="0" lvl="0" indent="0" algn="l" rtl="0">
              <a:spcBef>
                <a:spcPts val="0"/>
              </a:spcBef>
              <a:spcAft>
                <a:spcPts val="0"/>
              </a:spcAft>
              <a:buNone/>
            </a:pPr>
            <a:r>
              <a:rPr lang="en"/>
              <a:t>“Breaking up the Monolith” session.</a:t>
            </a:r>
            <a:endParaRPr/>
          </a:p>
          <a:p>
            <a:pPr marL="0" lvl="0" indent="0" algn="l" rtl="0">
              <a:spcBef>
                <a:spcPts val="0"/>
              </a:spcBef>
              <a:spcAft>
                <a:spcPts val="0"/>
              </a:spcAft>
              <a:buNone/>
            </a:pPr>
            <a:endParaRPr/>
          </a:p>
          <a:p>
            <a:pPr marL="0" lvl="0" indent="0" algn="l" rtl="0">
              <a:spcBef>
                <a:spcPts val="0"/>
              </a:spcBef>
              <a:spcAft>
                <a:spcPts val="0"/>
              </a:spcAft>
              <a:buNone/>
            </a:pPr>
            <a:r>
              <a:rPr lang="en"/>
              <a:t>Tim/Michael talk went into more detail about the Linux distro vs kernel split, the benefits of this world view, how it could be applicable to Kubernetes, risks and benefits of changing and not changing how Kubernetes is developed and DELIVERED.</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78de18b40e_2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78de18b40e_2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Awesome...are we done and good on the distro front?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78de18b40e_2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78de18b40e_2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254000" lvl="0" indent="0" algn="l" rtl="0">
              <a:lnSpc>
                <a:spcPct val="115000"/>
              </a:lnSpc>
              <a:spcBef>
                <a:spcPts val="0"/>
              </a:spcBef>
              <a:spcAft>
                <a:spcPts val="0"/>
              </a:spcAft>
              <a:buNone/>
            </a:pPr>
            <a:r>
              <a:rPr lang="en" sz="1050">
                <a:solidFill>
                  <a:srgbClr val="111111"/>
                </a:solidFill>
                <a:highlight>
                  <a:srgbClr val="F5F5F5"/>
                </a:highlight>
                <a:latin typeface="Ubuntu"/>
                <a:ea typeface="Ubuntu"/>
                <a:cs typeface="Ubuntu"/>
                <a:sym typeface="Ubuntu"/>
              </a:rPr>
              <a:t>Photo by </a:t>
            </a:r>
            <a:r>
              <a:rPr lang="en" sz="1050" u="sng">
                <a:solidFill>
                  <a:srgbClr val="767676"/>
                </a:solidFill>
                <a:highlight>
                  <a:srgbClr val="F5F5F5"/>
                </a:highlight>
                <a:latin typeface="Ubuntu"/>
                <a:ea typeface="Ubuntu"/>
                <a:cs typeface="Ubuntu"/>
                <a:sym typeface="Ubuntu"/>
                <a:hlinkClick r:id="rId3"/>
              </a:rPr>
              <a:t>Caleb Jones</a:t>
            </a:r>
            <a:r>
              <a:rPr lang="en" sz="1050">
                <a:solidFill>
                  <a:srgbClr val="111111"/>
                </a:solidFill>
                <a:highlight>
                  <a:srgbClr val="F5F5F5"/>
                </a:highlight>
                <a:latin typeface="Ubuntu"/>
                <a:ea typeface="Ubuntu"/>
                <a:cs typeface="Ubuntu"/>
                <a:sym typeface="Ubuntu"/>
              </a:rPr>
              <a:t> on </a:t>
            </a:r>
            <a:r>
              <a:rPr lang="en" sz="1050" u="sng">
                <a:solidFill>
                  <a:srgbClr val="767676"/>
                </a:solidFill>
                <a:highlight>
                  <a:srgbClr val="F5F5F5"/>
                </a:highlight>
                <a:latin typeface="Ubuntu"/>
                <a:ea typeface="Ubuntu"/>
                <a:cs typeface="Ubuntu"/>
                <a:sym typeface="Ubuntu"/>
                <a:hlinkClick r:id="rId4"/>
              </a:rPr>
              <a:t>Unsplash</a:t>
            </a:r>
            <a:endParaRPr sz="1050">
              <a:solidFill>
                <a:srgbClr val="111111"/>
              </a:solidFill>
              <a:highlight>
                <a:srgbClr val="F5F5F5"/>
              </a:highlight>
              <a:latin typeface="Ubuntu"/>
              <a:ea typeface="Ubuntu"/>
              <a:cs typeface="Ubuntu"/>
              <a:sym typeface="Ubuntu"/>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78de18b40e_2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78de18b40e_2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Conformance helps with this!  Hurray!</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marR="254000" lvl="0" indent="0" algn="l" rtl="0">
              <a:lnSpc>
                <a:spcPct val="115000"/>
              </a:lnSpc>
              <a:spcBef>
                <a:spcPts val="0"/>
              </a:spcBef>
              <a:spcAft>
                <a:spcPts val="0"/>
              </a:spcAft>
              <a:buClr>
                <a:schemeClr val="dk1"/>
              </a:buClr>
              <a:buSzPts val="1100"/>
              <a:buFont typeface="Arial"/>
              <a:buNone/>
            </a:pPr>
            <a:r>
              <a:rPr lang="en" sz="1050">
                <a:solidFill>
                  <a:srgbClr val="111111"/>
                </a:solidFill>
                <a:highlight>
                  <a:srgbClr val="F5F5F5"/>
                </a:highlight>
                <a:latin typeface="Ubuntu"/>
                <a:ea typeface="Ubuntu"/>
                <a:cs typeface="Ubuntu"/>
                <a:sym typeface="Ubuntu"/>
              </a:rPr>
              <a:t>Photo by </a:t>
            </a:r>
            <a:r>
              <a:rPr lang="en" sz="1050" u="sng">
                <a:solidFill>
                  <a:srgbClr val="767676"/>
                </a:solidFill>
                <a:highlight>
                  <a:srgbClr val="F5F5F5"/>
                </a:highlight>
                <a:latin typeface="Ubuntu"/>
                <a:ea typeface="Ubuntu"/>
                <a:cs typeface="Ubuntu"/>
                <a:sym typeface="Ubuntu"/>
                <a:hlinkClick r:id="rId3"/>
              </a:rPr>
              <a:t>Caleb Jones</a:t>
            </a:r>
            <a:r>
              <a:rPr lang="en" sz="1050">
                <a:solidFill>
                  <a:srgbClr val="111111"/>
                </a:solidFill>
                <a:highlight>
                  <a:srgbClr val="F5F5F5"/>
                </a:highlight>
                <a:latin typeface="Ubuntu"/>
                <a:ea typeface="Ubuntu"/>
                <a:cs typeface="Ubuntu"/>
                <a:sym typeface="Ubuntu"/>
              </a:rPr>
              <a:t> on </a:t>
            </a:r>
            <a:r>
              <a:rPr lang="en" sz="1050" u="sng">
                <a:solidFill>
                  <a:srgbClr val="767676"/>
                </a:solidFill>
                <a:highlight>
                  <a:srgbClr val="F5F5F5"/>
                </a:highlight>
                <a:latin typeface="Ubuntu"/>
                <a:ea typeface="Ubuntu"/>
                <a:cs typeface="Ubuntu"/>
                <a:sym typeface="Ubuntu"/>
                <a:hlinkClick r:id="rId4"/>
              </a:rPr>
              <a:t>Unsplash</a:t>
            </a:r>
            <a:endParaRPr sz="1050">
              <a:solidFill>
                <a:srgbClr val="111111"/>
              </a:solidFill>
              <a:highlight>
                <a:srgbClr val="F5F5F5"/>
              </a:highlight>
              <a:latin typeface="Ubuntu"/>
              <a:ea typeface="Ubuntu"/>
              <a:cs typeface="Ubuntu"/>
              <a:sym typeface="Ubuntu"/>
            </a:endParaRPr>
          </a:p>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78de18b40e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78de18b40e_2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They said it couldn’t work.  Nobody disagreed.  We didn’t go there.  Hurray!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marR="254000" lvl="0" indent="0" algn="l" rtl="0">
              <a:lnSpc>
                <a:spcPct val="115000"/>
              </a:lnSpc>
              <a:spcBef>
                <a:spcPts val="0"/>
              </a:spcBef>
              <a:spcAft>
                <a:spcPts val="0"/>
              </a:spcAft>
              <a:buClr>
                <a:schemeClr val="dk1"/>
              </a:buClr>
              <a:buSzPts val="1100"/>
              <a:buFont typeface="Arial"/>
              <a:buNone/>
            </a:pPr>
            <a:r>
              <a:rPr lang="en" sz="1050">
                <a:solidFill>
                  <a:srgbClr val="111111"/>
                </a:solidFill>
                <a:highlight>
                  <a:srgbClr val="F5F5F5"/>
                </a:highlight>
                <a:latin typeface="Ubuntu"/>
                <a:ea typeface="Ubuntu"/>
                <a:cs typeface="Ubuntu"/>
                <a:sym typeface="Ubuntu"/>
              </a:rPr>
              <a:t>Photo by </a:t>
            </a:r>
            <a:r>
              <a:rPr lang="en" sz="1050" u="sng">
                <a:solidFill>
                  <a:srgbClr val="767676"/>
                </a:solidFill>
                <a:highlight>
                  <a:srgbClr val="F5F5F5"/>
                </a:highlight>
                <a:latin typeface="Ubuntu"/>
                <a:ea typeface="Ubuntu"/>
                <a:cs typeface="Ubuntu"/>
                <a:sym typeface="Ubuntu"/>
                <a:hlinkClick r:id="rId3"/>
              </a:rPr>
              <a:t>Caleb Jones</a:t>
            </a:r>
            <a:r>
              <a:rPr lang="en" sz="1050">
                <a:solidFill>
                  <a:srgbClr val="111111"/>
                </a:solidFill>
                <a:highlight>
                  <a:srgbClr val="F5F5F5"/>
                </a:highlight>
                <a:latin typeface="Ubuntu"/>
                <a:ea typeface="Ubuntu"/>
                <a:cs typeface="Ubuntu"/>
                <a:sym typeface="Ubuntu"/>
              </a:rPr>
              <a:t> on </a:t>
            </a:r>
            <a:r>
              <a:rPr lang="en" sz="1050" u="sng">
                <a:solidFill>
                  <a:srgbClr val="767676"/>
                </a:solidFill>
                <a:highlight>
                  <a:srgbClr val="F5F5F5"/>
                </a:highlight>
                <a:latin typeface="Ubuntu"/>
                <a:ea typeface="Ubuntu"/>
                <a:cs typeface="Ubuntu"/>
                <a:sym typeface="Ubuntu"/>
                <a:hlinkClick r:id="rId4"/>
              </a:rPr>
              <a:t>Unsplash</a:t>
            </a:r>
            <a:endParaRPr sz="1050">
              <a:solidFill>
                <a:srgbClr val="111111"/>
              </a:solidFill>
              <a:highlight>
                <a:srgbClr val="F5F5F5"/>
              </a:highlight>
              <a:latin typeface="Ubuntu"/>
              <a:ea typeface="Ubuntu"/>
              <a:cs typeface="Ubuntu"/>
              <a:sym typeface="Ubuntu"/>
            </a:endParaRPr>
          </a:p>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78de18b40e_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78de18b40e_2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Have we found the middle ground?</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marR="254000" lvl="0" indent="0" algn="l" rtl="0">
              <a:lnSpc>
                <a:spcPct val="115000"/>
              </a:lnSpc>
              <a:spcBef>
                <a:spcPts val="0"/>
              </a:spcBef>
              <a:spcAft>
                <a:spcPts val="0"/>
              </a:spcAft>
              <a:buClr>
                <a:schemeClr val="dk1"/>
              </a:buClr>
              <a:buSzPts val="1100"/>
              <a:buFont typeface="Arial"/>
              <a:buNone/>
            </a:pPr>
            <a:r>
              <a:rPr lang="en" sz="1050">
                <a:solidFill>
                  <a:srgbClr val="111111"/>
                </a:solidFill>
                <a:highlight>
                  <a:srgbClr val="F5F5F5"/>
                </a:highlight>
                <a:latin typeface="Ubuntu"/>
                <a:ea typeface="Ubuntu"/>
                <a:cs typeface="Ubuntu"/>
                <a:sym typeface="Ubuntu"/>
              </a:rPr>
              <a:t>Photo by </a:t>
            </a:r>
            <a:r>
              <a:rPr lang="en" sz="1050" u="sng">
                <a:solidFill>
                  <a:srgbClr val="767676"/>
                </a:solidFill>
                <a:highlight>
                  <a:srgbClr val="F5F5F5"/>
                </a:highlight>
                <a:latin typeface="Ubuntu"/>
                <a:ea typeface="Ubuntu"/>
                <a:cs typeface="Ubuntu"/>
                <a:sym typeface="Ubuntu"/>
                <a:hlinkClick r:id="rId3"/>
              </a:rPr>
              <a:t>Caleb Jones</a:t>
            </a:r>
            <a:r>
              <a:rPr lang="en" sz="1050">
                <a:solidFill>
                  <a:srgbClr val="111111"/>
                </a:solidFill>
                <a:highlight>
                  <a:srgbClr val="F5F5F5"/>
                </a:highlight>
                <a:latin typeface="Ubuntu"/>
                <a:ea typeface="Ubuntu"/>
                <a:cs typeface="Ubuntu"/>
                <a:sym typeface="Ubuntu"/>
              </a:rPr>
              <a:t> on </a:t>
            </a:r>
            <a:r>
              <a:rPr lang="en" sz="1050" u="sng">
                <a:solidFill>
                  <a:srgbClr val="767676"/>
                </a:solidFill>
                <a:highlight>
                  <a:srgbClr val="F5F5F5"/>
                </a:highlight>
                <a:latin typeface="Ubuntu"/>
                <a:ea typeface="Ubuntu"/>
                <a:cs typeface="Ubuntu"/>
                <a:sym typeface="Ubuntu"/>
                <a:hlinkClick r:id="rId4"/>
              </a:rPr>
              <a:t>Unsplash</a:t>
            </a:r>
            <a:endParaRPr sz="1050">
              <a:solidFill>
                <a:srgbClr val="111111"/>
              </a:solidFill>
              <a:highlight>
                <a:srgbClr val="F5F5F5"/>
              </a:highlight>
              <a:latin typeface="Ubuntu"/>
              <a:ea typeface="Ubuntu"/>
              <a:cs typeface="Ubuntu"/>
              <a:sym typeface="Ubuntu"/>
            </a:endParaRPr>
          </a:p>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78de18b40e_2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78de18b40e_2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Have we found the middle ground?</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78de18b40e_2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78de18b40e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Talk had shared a variety of concrete ideas to brainstorm, many of which have happened or are happening or are in discussion</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78de18b40e_2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78de18b40e_2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78de18b40e_2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78de18b40e_2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Have we been thinking like a distro?  What would that mean?</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78de18b40e_2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78de18b40e_2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left something off this slide earlier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78de18b40e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78de18b40e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So easy to say.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But what does it mean?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“Cloud” is fuzzy enough already on its own.</a:t>
            </a:r>
            <a:endParaRPr>
              <a:solidFill>
                <a:schemeClr val="dk1"/>
              </a:solidFill>
            </a:endParaRPr>
          </a:p>
          <a:p>
            <a:pPr marL="0" lvl="0" indent="0" algn="l" rtl="0">
              <a:spcBef>
                <a:spcPts val="0"/>
              </a:spcBef>
              <a:spcAft>
                <a:spcPts val="0"/>
              </a:spcAft>
              <a:buNone/>
            </a:pPr>
            <a:endParaRPr sz="1050">
              <a:solidFill>
                <a:srgbClr val="111111"/>
              </a:solidFill>
              <a:highlight>
                <a:srgbClr val="F5F5F5"/>
              </a:highlight>
              <a:latin typeface="Ubuntu"/>
              <a:ea typeface="Ubuntu"/>
              <a:cs typeface="Ubuntu"/>
              <a:sym typeface="Ubuntu"/>
            </a:endParaRPr>
          </a:p>
          <a:p>
            <a:pPr marL="0" lvl="0" indent="0" algn="l" rtl="0">
              <a:spcBef>
                <a:spcPts val="0"/>
              </a:spcBef>
              <a:spcAft>
                <a:spcPts val="0"/>
              </a:spcAft>
              <a:buNone/>
            </a:pPr>
            <a:endParaRPr sz="1050">
              <a:solidFill>
                <a:srgbClr val="111111"/>
              </a:solidFill>
              <a:highlight>
                <a:srgbClr val="F5F5F5"/>
              </a:highlight>
              <a:latin typeface="Ubuntu"/>
              <a:ea typeface="Ubuntu"/>
              <a:cs typeface="Ubuntu"/>
              <a:sym typeface="Ubuntu"/>
            </a:endParaRPr>
          </a:p>
          <a:p>
            <a:pPr marL="0" lvl="0" indent="0" algn="l" rtl="0">
              <a:spcBef>
                <a:spcPts val="0"/>
              </a:spcBef>
              <a:spcAft>
                <a:spcPts val="0"/>
              </a:spcAft>
              <a:buNone/>
            </a:pPr>
            <a:r>
              <a:rPr lang="en" sz="1050">
                <a:solidFill>
                  <a:srgbClr val="111111"/>
                </a:solidFill>
                <a:highlight>
                  <a:srgbClr val="F5F5F5"/>
                </a:highlight>
                <a:latin typeface="Ubuntu"/>
                <a:ea typeface="Ubuntu"/>
                <a:cs typeface="Ubuntu"/>
                <a:sym typeface="Ubuntu"/>
              </a:rPr>
              <a:t>Photo by </a:t>
            </a:r>
            <a:r>
              <a:rPr lang="en" sz="1050" u="sng">
                <a:solidFill>
                  <a:srgbClr val="767676"/>
                </a:solidFill>
                <a:highlight>
                  <a:srgbClr val="F5F5F5"/>
                </a:highlight>
                <a:latin typeface="Ubuntu"/>
                <a:ea typeface="Ubuntu"/>
                <a:cs typeface="Ubuntu"/>
                <a:sym typeface="Ubuntu"/>
                <a:hlinkClick r:id="rId3"/>
              </a:rPr>
              <a:t>Alex Machado</a:t>
            </a:r>
            <a:r>
              <a:rPr lang="en" sz="1050">
                <a:solidFill>
                  <a:srgbClr val="111111"/>
                </a:solidFill>
                <a:highlight>
                  <a:srgbClr val="F5F5F5"/>
                </a:highlight>
                <a:latin typeface="Ubuntu"/>
                <a:ea typeface="Ubuntu"/>
                <a:cs typeface="Ubuntu"/>
                <a:sym typeface="Ubuntu"/>
              </a:rPr>
              <a:t> on </a:t>
            </a:r>
            <a:r>
              <a:rPr lang="en" sz="1050" u="sng">
                <a:solidFill>
                  <a:srgbClr val="767676"/>
                </a:solidFill>
                <a:highlight>
                  <a:srgbClr val="F5F5F5"/>
                </a:highlight>
                <a:latin typeface="Ubuntu"/>
                <a:ea typeface="Ubuntu"/>
                <a:cs typeface="Ubuntu"/>
                <a:sym typeface="Ubuntu"/>
                <a:hlinkClick r:id="rId4"/>
              </a:rPr>
              <a:t>Unsplash</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78de18b40e_2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78de18b40e_2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“Community Distributions”  distinct from  “Commercial Distributions”</a:t>
            </a:r>
            <a:endParaRPr/>
          </a:p>
          <a:p>
            <a:pPr marL="0" lvl="0" indent="0" algn="l" rtl="0">
              <a:spcBef>
                <a:spcPts val="0"/>
              </a:spcBef>
              <a:spcAft>
                <a:spcPts val="0"/>
              </a:spcAft>
              <a:buNone/>
            </a:pPr>
            <a:endParaRPr/>
          </a:p>
          <a:p>
            <a:pPr marL="0" lvl="0" indent="0" algn="l" rtl="0">
              <a:spcBef>
                <a:spcPts val="0"/>
              </a:spcBef>
              <a:spcAft>
                <a:spcPts val="0"/>
              </a:spcAft>
              <a:buNone/>
            </a:pPr>
            <a:r>
              <a:rPr lang="en"/>
              <a:t>...Where are the Kubernetes community distributions?</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Most of the 100 conformant offerings are small, not the big few names I deceptively highlighted.  But most are commercial.  There are a few non-commercial ones out there.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
              <a:t>They actually do exist, but they don't have the name recognition of Arch/Centos/Debian/Fedora/OpenSuSE or the same size community of distro maintainers doing all the opinionated distro things.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78de18b40e_2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78de18b40e_2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254000" lvl="0" indent="0" algn="l" rtl="0">
              <a:lnSpc>
                <a:spcPct val="115000"/>
              </a:lnSpc>
              <a:spcBef>
                <a:spcPts val="0"/>
              </a:spcBef>
              <a:spcAft>
                <a:spcPts val="0"/>
              </a:spcAft>
              <a:buNone/>
            </a:pPr>
            <a:r>
              <a:rPr lang="en" sz="1050">
                <a:solidFill>
                  <a:srgbClr val="111111"/>
                </a:solidFill>
                <a:highlight>
                  <a:srgbClr val="F5F5F5"/>
                </a:highlight>
                <a:latin typeface="Ubuntu"/>
                <a:ea typeface="Ubuntu"/>
                <a:cs typeface="Ubuntu"/>
                <a:sym typeface="Ubuntu"/>
              </a:rPr>
              <a:t>Photo by </a:t>
            </a:r>
            <a:r>
              <a:rPr lang="en" sz="1050" u="sng">
                <a:solidFill>
                  <a:srgbClr val="767676"/>
                </a:solidFill>
                <a:highlight>
                  <a:srgbClr val="F5F5F5"/>
                </a:highlight>
                <a:latin typeface="Ubuntu"/>
                <a:ea typeface="Ubuntu"/>
                <a:cs typeface="Ubuntu"/>
                <a:sym typeface="Ubuntu"/>
                <a:hlinkClick r:id="rId3"/>
              </a:rPr>
              <a:t>Nathan Waters</a:t>
            </a:r>
            <a:r>
              <a:rPr lang="en" sz="1050">
                <a:solidFill>
                  <a:srgbClr val="111111"/>
                </a:solidFill>
                <a:highlight>
                  <a:srgbClr val="F5F5F5"/>
                </a:highlight>
                <a:latin typeface="Ubuntu"/>
                <a:ea typeface="Ubuntu"/>
                <a:cs typeface="Ubuntu"/>
                <a:sym typeface="Ubuntu"/>
              </a:rPr>
              <a:t> on </a:t>
            </a:r>
            <a:r>
              <a:rPr lang="en" sz="1050" u="sng">
                <a:solidFill>
                  <a:srgbClr val="767676"/>
                </a:solidFill>
                <a:highlight>
                  <a:srgbClr val="F5F5F5"/>
                </a:highlight>
                <a:latin typeface="Ubuntu"/>
                <a:ea typeface="Ubuntu"/>
                <a:cs typeface="Ubuntu"/>
                <a:sym typeface="Ubuntu"/>
                <a:hlinkClick r:id="rId4"/>
              </a:rPr>
              <a:t>Unsplash</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78de18b40e_2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78de18b40e_2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254000" lvl="0" indent="0" algn="l" rtl="0">
              <a:lnSpc>
                <a:spcPct val="115000"/>
              </a:lnSpc>
              <a:spcBef>
                <a:spcPts val="0"/>
              </a:spcBef>
              <a:spcAft>
                <a:spcPts val="0"/>
              </a:spcAft>
              <a:buNone/>
            </a:pPr>
            <a:r>
              <a:rPr lang="en" sz="1050">
                <a:solidFill>
                  <a:srgbClr val="111111"/>
                </a:solidFill>
                <a:highlight>
                  <a:srgbClr val="F5F5F5"/>
                </a:highlight>
                <a:latin typeface="Ubuntu"/>
                <a:ea typeface="Ubuntu"/>
                <a:cs typeface="Ubuntu"/>
                <a:sym typeface="Ubuntu"/>
              </a:rPr>
              <a:t>Photo by </a:t>
            </a:r>
            <a:r>
              <a:rPr lang="en" sz="1050" u="sng">
                <a:solidFill>
                  <a:srgbClr val="767676"/>
                </a:solidFill>
                <a:highlight>
                  <a:srgbClr val="F5F5F5"/>
                </a:highlight>
                <a:latin typeface="Ubuntu"/>
                <a:ea typeface="Ubuntu"/>
                <a:cs typeface="Ubuntu"/>
                <a:sym typeface="Ubuntu"/>
                <a:hlinkClick r:id="rId3"/>
              </a:rPr>
              <a:t>Nathan Waters</a:t>
            </a:r>
            <a:r>
              <a:rPr lang="en" sz="1050">
                <a:solidFill>
                  <a:srgbClr val="111111"/>
                </a:solidFill>
                <a:highlight>
                  <a:srgbClr val="F5F5F5"/>
                </a:highlight>
                <a:latin typeface="Ubuntu"/>
                <a:ea typeface="Ubuntu"/>
                <a:cs typeface="Ubuntu"/>
                <a:sym typeface="Ubuntu"/>
              </a:rPr>
              <a:t> on </a:t>
            </a:r>
            <a:r>
              <a:rPr lang="en" sz="1050" u="sng">
                <a:solidFill>
                  <a:srgbClr val="767676"/>
                </a:solidFill>
                <a:highlight>
                  <a:srgbClr val="F5F5F5"/>
                </a:highlight>
                <a:latin typeface="Ubuntu"/>
                <a:ea typeface="Ubuntu"/>
                <a:cs typeface="Ubuntu"/>
                <a:sym typeface="Ubuntu"/>
                <a:hlinkClick r:id="rId4"/>
              </a:rPr>
              <a:t>Unsplash</a:t>
            </a:r>
            <a:endParaRPr/>
          </a:p>
          <a:p>
            <a:pPr marL="0" marR="254000" lvl="0" indent="0" algn="l" rtl="0">
              <a:lnSpc>
                <a:spcPct val="115000"/>
              </a:lnSpc>
              <a:spcBef>
                <a:spcPts val="0"/>
              </a:spcBef>
              <a:spcAft>
                <a:spcPts val="0"/>
              </a:spcAft>
              <a:buNone/>
            </a:pPr>
            <a:endParaRPr/>
          </a:p>
          <a:p>
            <a:pPr marL="0" marR="254000" lvl="0" indent="0" algn="l" rtl="0">
              <a:lnSpc>
                <a:spcPct val="115000"/>
              </a:lnSpc>
              <a:spcBef>
                <a:spcPts val="0"/>
              </a:spcBef>
              <a:spcAft>
                <a:spcPts val="0"/>
              </a:spcAft>
              <a:buNone/>
            </a:pPr>
            <a:endParaRPr/>
          </a:p>
          <a:p>
            <a:pPr marL="0" marR="254000" lvl="0" indent="0" algn="l" rtl="0">
              <a:lnSpc>
                <a:spcPct val="115000"/>
              </a:lnSpc>
              <a:spcBef>
                <a:spcPts val="0"/>
              </a:spcBef>
              <a:spcAft>
                <a:spcPts val="0"/>
              </a:spcAft>
              <a:buNone/>
            </a:pPr>
            <a:r>
              <a:rPr lang="en"/>
              <a:t>For lack of a better phrase...where's the "Debian of Kubernetes?"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78de18b40e_2_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78de18b40e_2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254000" lvl="0" indent="0" algn="l" rtl="0">
              <a:lnSpc>
                <a:spcPct val="115000"/>
              </a:lnSpc>
              <a:spcBef>
                <a:spcPts val="0"/>
              </a:spcBef>
              <a:spcAft>
                <a:spcPts val="0"/>
              </a:spcAft>
              <a:buNone/>
            </a:pPr>
            <a:r>
              <a:rPr lang="en" sz="1050">
                <a:solidFill>
                  <a:srgbClr val="111111"/>
                </a:solidFill>
                <a:highlight>
                  <a:srgbClr val="F5F5F5"/>
                </a:highlight>
                <a:latin typeface="Ubuntu"/>
                <a:ea typeface="Ubuntu"/>
                <a:cs typeface="Ubuntu"/>
                <a:sym typeface="Ubuntu"/>
              </a:rPr>
              <a:t>Photo by </a:t>
            </a:r>
            <a:r>
              <a:rPr lang="en" sz="1050" u="sng">
                <a:solidFill>
                  <a:srgbClr val="767676"/>
                </a:solidFill>
                <a:highlight>
                  <a:srgbClr val="F5F5F5"/>
                </a:highlight>
                <a:latin typeface="Ubuntu"/>
                <a:ea typeface="Ubuntu"/>
                <a:cs typeface="Ubuntu"/>
                <a:sym typeface="Ubuntu"/>
                <a:hlinkClick r:id="rId3"/>
              </a:rPr>
              <a:t>Nathan Waters</a:t>
            </a:r>
            <a:r>
              <a:rPr lang="en" sz="1050">
                <a:solidFill>
                  <a:srgbClr val="111111"/>
                </a:solidFill>
                <a:highlight>
                  <a:srgbClr val="F5F5F5"/>
                </a:highlight>
                <a:latin typeface="Ubuntu"/>
                <a:ea typeface="Ubuntu"/>
                <a:cs typeface="Ubuntu"/>
                <a:sym typeface="Ubuntu"/>
              </a:rPr>
              <a:t> on </a:t>
            </a:r>
            <a:r>
              <a:rPr lang="en" sz="1050" u="sng">
                <a:solidFill>
                  <a:srgbClr val="767676"/>
                </a:solidFill>
                <a:highlight>
                  <a:srgbClr val="F5F5F5"/>
                </a:highlight>
                <a:latin typeface="Ubuntu"/>
                <a:ea typeface="Ubuntu"/>
                <a:cs typeface="Ubuntu"/>
                <a:sym typeface="Ubuntu"/>
                <a:hlinkClick r:id="rId4"/>
              </a:rPr>
              <a:t>Unsplash</a:t>
            </a:r>
            <a:endParaRPr/>
          </a:p>
          <a:p>
            <a:pPr marL="0" marR="254000" lvl="0" indent="0" algn="l" rtl="0">
              <a:lnSpc>
                <a:spcPct val="115000"/>
              </a:lnSpc>
              <a:spcBef>
                <a:spcPts val="0"/>
              </a:spcBef>
              <a:spcAft>
                <a:spcPts val="0"/>
              </a:spcAft>
              <a:buNone/>
            </a:pPr>
            <a:endParaRPr/>
          </a:p>
          <a:p>
            <a:pPr marL="0" marR="254000" lvl="0" indent="0" algn="l" rtl="0">
              <a:lnSpc>
                <a:spcPct val="115000"/>
              </a:lnSpc>
              <a:spcBef>
                <a:spcPts val="0"/>
              </a:spcBef>
              <a:spcAft>
                <a:spcPts val="0"/>
              </a:spcAft>
              <a:buNone/>
            </a:pPr>
            <a:endParaRPr/>
          </a:p>
          <a:p>
            <a:pPr marL="0" marR="254000" lvl="0" indent="0" algn="l" rtl="0">
              <a:lnSpc>
                <a:spcPct val="115000"/>
              </a:lnSpc>
              <a:spcBef>
                <a:spcPts val="0"/>
              </a:spcBef>
              <a:spcAft>
                <a:spcPts val="0"/>
              </a:spcAft>
              <a:buNone/>
            </a:pPr>
            <a:r>
              <a:rPr lang="en"/>
              <a:t>Do we have it?</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78de18b40e_2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78de18b40e_2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254000" lvl="0" indent="0" algn="l" rtl="0">
              <a:lnSpc>
                <a:spcPct val="115000"/>
              </a:lnSpc>
              <a:spcBef>
                <a:spcPts val="0"/>
              </a:spcBef>
              <a:spcAft>
                <a:spcPts val="0"/>
              </a:spcAft>
              <a:buNone/>
            </a:pPr>
            <a:r>
              <a:rPr lang="en" sz="1050">
                <a:solidFill>
                  <a:srgbClr val="111111"/>
                </a:solidFill>
                <a:highlight>
                  <a:srgbClr val="F5F5F5"/>
                </a:highlight>
                <a:latin typeface="Ubuntu"/>
                <a:ea typeface="Ubuntu"/>
                <a:cs typeface="Ubuntu"/>
                <a:sym typeface="Ubuntu"/>
              </a:rPr>
              <a:t>Photo by </a:t>
            </a:r>
            <a:r>
              <a:rPr lang="en" sz="1050" u="sng">
                <a:solidFill>
                  <a:srgbClr val="767676"/>
                </a:solidFill>
                <a:highlight>
                  <a:srgbClr val="F5F5F5"/>
                </a:highlight>
                <a:latin typeface="Ubuntu"/>
                <a:ea typeface="Ubuntu"/>
                <a:cs typeface="Ubuntu"/>
                <a:sym typeface="Ubuntu"/>
                <a:hlinkClick r:id="rId3"/>
              </a:rPr>
              <a:t>Nathan Waters</a:t>
            </a:r>
            <a:r>
              <a:rPr lang="en" sz="1050">
                <a:solidFill>
                  <a:srgbClr val="111111"/>
                </a:solidFill>
                <a:highlight>
                  <a:srgbClr val="F5F5F5"/>
                </a:highlight>
                <a:latin typeface="Ubuntu"/>
                <a:ea typeface="Ubuntu"/>
                <a:cs typeface="Ubuntu"/>
                <a:sym typeface="Ubuntu"/>
              </a:rPr>
              <a:t> on </a:t>
            </a:r>
            <a:r>
              <a:rPr lang="en" sz="1050" u="sng">
                <a:solidFill>
                  <a:srgbClr val="767676"/>
                </a:solidFill>
                <a:highlight>
                  <a:srgbClr val="F5F5F5"/>
                </a:highlight>
                <a:latin typeface="Ubuntu"/>
                <a:ea typeface="Ubuntu"/>
                <a:cs typeface="Ubuntu"/>
                <a:sym typeface="Ubuntu"/>
                <a:hlinkClick r:id="rId4"/>
              </a:rPr>
              <a:t>Unsplash</a:t>
            </a:r>
            <a:endParaRPr/>
          </a:p>
          <a:p>
            <a:pPr marL="0" marR="254000" lvl="0" indent="0" algn="l" rtl="0">
              <a:lnSpc>
                <a:spcPct val="115000"/>
              </a:lnSpc>
              <a:spcBef>
                <a:spcPts val="0"/>
              </a:spcBef>
              <a:spcAft>
                <a:spcPts val="0"/>
              </a:spcAft>
              <a:buNone/>
            </a:pPr>
            <a:endParaRPr/>
          </a:p>
          <a:p>
            <a:pPr marL="0" marR="254000" lvl="0" indent="0" algn="l" rtl="0">
              <a:lnSpc>
                <a:spcPct val="115000"/>
              </a:lnSpc>
              <a:spcBef>
                <a:spcPts val="0"/>
              </a:spcBef>
              <a:spcAft>
                <a:spcPts val="0"/>
              </a:spcAft>
              <a:buNone/>
            </a:pPr>
            <a:r>
              <a:rPr lang="en"/>
              <a:t>these are at most part of a distro</a:t>
            </a:r>
            <a:endParaRPr/>
          </a:p>
          <a:p>
            <a:pPr marL="0" marR="254000" lvl="0" indent="0" algn="l" rtl="0">
              <a:lnSpc>
                <a:spcPct val="115000"/>
              </a:lnSpc>
              <a:spcBef>
                <a:spcPts val="0"/>
              </a:spcBef>
              <a:spcAft>
                <a:spcPts val="0"/>
              </a:spcAft>
              <a:buNone/>
            </a:pPr>
            <a:endParaRPr/>
          </a:p>
          <a:p>
            <a:pPr marL="0" marR="254000" lvl="0" indent="0" algn="l" rtl="0">
              <a:lnSpc>
                <a:spcPct val="115000"/>
              </a:lnSpc>
              <a:spcBef>
                <a:spcPts val="0"/>
              </a:spcBef>
              <a:spcAft>
                <a:spcPts val="0"/>
              </a:spcAft>
              <a:buNone/>
            </a:pPr>
            <a:r>
              <a:rPr lang="en"/>
              <a:t>somebody still needs to build the distro</a:t>
            </a:r>
            <a:endParaRPr/>
          </a:p>
          <a:p>
            <a:pPr marL="0" marR="254000" lvl="0" indent="0" algn="l" rtl="0">
              <a:lnSpc>
                <a:spcPct val="115000"/>
              </a:lnSpc>
              <a:spcBef>
                <a:spcPts val="0"/>
              </a:spcBef>
              <a:spcAft>
                <a:spcPts val="0"/>
              </a:spcAft>
              <a:buNone/>
            </a:pPr>
            <a:endParaRPr/>
          </a:p>
          <a:p>
            <a:pPr marL="0" marR="254000" lvl="0" indent="0" algn="l" rtl="0">
              <a:lnSpc>
                <a:spcPct val="115000"/>
              </a:lnSpc>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78de18b40e_2_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78de18b40e_2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254000" lvl="0" indent="0" algn="l" rtl="0">
              <a:lnSpc>
                <a:spcPct val="115000"/>
              </a:lnSpc>
              <a:spcBef>
                <a:spcPts val="0"/>
              </a:spcBef>
              <a:spcAft>
                <a:spcPts val="0"/>
              </a:spcAft>
              <a:buNone/>
            </a:pPr>
            <a:r>
              <a:rPr lang="en" sz="1050">
                <a:solidFill>
                  <a:srgbClr val="111111"/>
                </a:solidFill>
                <a:highlight>
                  <a:srgbClr val="F5F5F5"/>
                </a:highlight>
                <a:latin typeface="Ubuntu"/>
                <a:ea typeface="Ubuntu"/>
                <a:cs typeface="Ubuntu"/>
                <a:sym typeface="Ubuntu"/>
              </a:rPr>
              <a:t>Photo by </a:t>
            </a:r>
            <a:r>
              <a:rPr lang="en" sz="1050" u="sng">
                <a:solidFill>
                  <a:srgbClr val="767676"/>
                </a:solidFill>
                <a:highlight>
                  <a:srgbClr val="F5F5F5"/>
                </a:highlight>
                <a:latin typeface="Ubuntu"/>
                <a:ea typeface="Ubuntu"/>
                <a:cs typeface="Ubuntu"/>
                <a:sym typeface="Ubuntu"/>
                <a:hlinkClick r:id="rId3"/>
              </a:rPr>
              <a:t>Nathan Waters</a:t>
            </a:r>
            <a:r>
              <a:rPr lang="en" sz="1050">
                <a:solidFill>
                  <a:srgbClr val="111111"/>
                </a:solidFill>
                <a:highlight>
                  <a:srgbClr val="F5F5F5"/>
                </a:highlight>
                <a:latin typeface="Ubuntu"/>
                <a:ea typeface="Ubuntu"/>
                <a:cs typeface="Ubuntu"/>
                <a:sym typeface="Ubuntu"/>
              </a:rPr>
              <a:t> on </a:t>
            </a:r>
            <a:r>
              <a:rPr lang="en" sz="1050" u="sng">
                <a:solidFill>
                  <a:srgbClr val="767676"/>
                </a:solidFill>
                <a:highlight>
                  <a:srgbClr val="F5F5F5"/>
                </a:highlight>
                <a:latin typeface="Ubuntu"/>
                <a:ea typeface="Ubuntu"/>
                <a:cs typeface="Ubuntu"/>
                <a:sym typeface="Ubuntu"/>
                <a:hlinkClick r:id="rId4"/>
              </a:rPr>
              <a:t>Unsplash</a:t>
            </a:r>
            <a:endParaRPr/>
          </a:p>
          <a:p>
            <a:pPr marL="0" marR="254000" lvl="0" indent="0" algn="l" rtl="0">
              <a:lnSpc>
                <a:spcPct val="115000"/>
              </a:lnSpc>
              <a:spcBef>
                <a:spcPts val="0"/>
              </a:spcBef>
              <a:spcAft>
                <a:spcPts val="0"/>
              </a:spcAft>
              <a:buNone/>
            </a:pPr>
            <a:endParaRPr/>
          </a:p>
          <a:p>
            <a:pPr marL="0" marR="254000" lvl="0" indent="0" algn="l" rtl="0">
              <a:lnSpc>
                <a:spcPct val="115000"/>
              </a:lnSpc>
              <a:spcBef>
                <a:spcPts val="0"/>
              </a:spcBef>
              <a:spcAft>
                <a:spcPts val="0"/>
              </a:spcAft>
              <a:buNone/>
            </a:pPr>
            <a:endParaRPr>
              <a:solidFill>
                <a:schemeClr val="dk1"/>
              </a:solidFill>
            </a:endParaRPr>
          </a:p>
          <a:p>
            <a:pPr marL="0" marR="254000" lvl="0" indent="0" algn="l" rtl="0">
              <a:lnSpc>
                <a:spcPct val="115000"/>
              </a:lnSpc>
              <a:spcBef>
                <a:spcPts val="0"/>
              </a:spcBef>
              <a:spcAft>
                <a:spcPts val="0"/>
              </a:spcAft>
              <a:buNone/>
            </a:pPr>
            <a:r>
              <a:rPr lang="en">
                <a:solidFill>
                  <a:schemeClr val="dk1"/>
                </a:solidFill>
              </a:rPr>
              <a:t>Do we have it?</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78de18b40e_2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78de18b40e_2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254000" lvl="0" indent="0" algn="l" rtl="0">
              <a:lnSpc>
                <a:spcPct val="115000"/>
              </a:lnSpc>
              <a:spcBef>
                <a:spcPts val="0"/>
              </a:spcBef>
              <a:spcAft>
                <a:spcPts val="0"/>
              </a:spcAft>
              <a:buNone/>
            </a:pPr>
            <a:r>
              <a:rPr lang="en" sz="1050">
                <a:solidFill>
                  <a:srgbClr val="111111"/>
                </a:solidFill>
                <a:highlight>
                  <a:srgbClr val="F5F5F5"/>
                </a:highlight>
                <a:latin typeface="Ubuntu"/>
                <a:ea typeface="Ubuntu"/>
                <a:cs typeface="Ubuntu"/>
                <a:sym typeface="Ubuntu"/>
              </a:rPr>
              <a:t>Photo by </a:t>
            </a:r>
            <a:r>
              <a:rPr lang="en" sz="1050" u="sng">
                <a:solidFill>
                  <a:srgbClr val="767676"/>
                </a:solidFill>
                <a:highlight>
                  <a:srgbClr val="F5F5F5"/>
                </a:highlight>
                <a:latin typeface="Ubuntu"/>
                <a:ea typeface="Ubuntu"/>
                <a:cs typeface="Ubuntu"/>
                <a:sym typeface="Ubuntu"/>
                <a:hlinkClick r:id="rId3"/>
              </a:rPr>
              <a:t>Nathan Waters</a:t>
            </a:r>
            <a:r>
              <a:rPr lang="en" sz="1050">
                <a:solidFill>
                  <a:srgbClr val="111111"/>
                </a:solidFill>
                <a:highlight>
                  <a:srgbClr val="F5F5F5"/>
                </a:highlight>
                <a:latin typeface="Ubuntu"/>
                <a:ea typeface="Ubuntu"/>
                <a:cs typeface="Ubuntu"/>
                <a:sym typeface="Ubuntu"/>
              </a:rPr>
              <a:t> on </a:t>
            </a:r>
            <a:r>
              <a:rPr lang="en" sz="1050" u="sng">
                <a:solidFill>
                  <a:srgbClr val="767676"/>
                </a:solidFill>
                <a:highlight>
                  <a:srgbClr val="F5F5F5"/>
                </a:highlight>
                <a:latin typeface="Ubuntu"/>
                <a:ea typeface="Ubuntu"/>
                <a:cs typeface="Ubuntu"/>
                <a:sym typeface="Ubuntu"/>
                <a:hlinkClick r:id="rId4"/>
              </a:rPr>
              <a:t>Unsplash</a:t>
            </a:r>
            <a:endParaRPr/>
          </a:p>
          <a:p>
            <a:pPr marL="0" marR="254000" lvl="0" indent="0" algn="l" rtl="0">
              <a:lnSpc>
                <a:spcPct val="115000"/>
              </a:lnSpc>
              <a:spcBef>
                <a:spcPts val="0"/>
              </a:spcBef>
              <a:spcAft>
                <a:spcPts val="0"/>
              </a:spcAft>
              <a:buNone/>
            </a:pPr>
            <a:endParaRPr/>
          </a:p>
          <a:p>
            <a:pPr marL="0" marR="254000" lvl="0" indent="0" algn="l" rtl="0">
              <a:lnSpc>
                <a:spcPct val="115000"/>
              </a:lnSpc>
              <a:spcBef>
                <a:spcPts val="0"/>
              </a:spcBef>
              <a:spcAft>
                <a:spcPts val="0"/>
              </a:spcAft>
              <a:buNone/>
            </a:pPr>
            <a:r>
              <a:rPr lang="en">
                <a:solidFill>
                  <a:schemeClr val="dk1"/>
                </a:solidFill>
              </a:rPr>
              <a:t>these are tools for building clusters, not a building distros</a:t>
            </a:r>
            <a:endParaRPr>
              <a:solidFill>
                <a:schemeClr val="dk1"/>
              </a:solidFill>
            </a:endParaRPr>
          </a:p>
          <a:p>
            <a:pPr marL="0" marR="254000" lvl="0" indent="0" algn="l" rtl="0">
              <a:lnSpc>
                <a:spcPct val="115000"/>
              </a:lnSpc>
              <a:spcBef>
                <a:spcPts val="0"/>
              </a:spcBef>
              <a:spcAft>
                <a:spcPts val="0"/>
              </a:spcAft>
              <a:buNone/>
            </a:pPr>
            <a:endParaRPr>
              <a:solidFill>
                <a:schemeClr val="dk1"/>
              </a:solidFill>
            </a:endParaRPr>
          </a:p>
          <a:p>
            <a:pPr marL="0" marR="254000" lvl="0" indent="0" algn="l" rtl="0">
              <a:lnSpc>
                <a:spcPct val="115000"/>
              </a:lnSpc>
              <a:spcBef>
                <a:spcPts val="0"/>
              </a:spcBef>
              <a:spcAft>
                <a:spcPts val="0"/>
              </a:spcAft>
              <a:buNone/>
            </a:pPr>
            <a:r>
              <a:rPr lang="en">
                <a:solidFill>
                  <a:schemeClr val="dk1"/>
                </a:solidFill>
              </a:rPr>
              <a:t>distro content implied as payload when building cluster</a:t>
            </a:r>
            <a:endParaRPr>
              <a:solidFill>
                <a:schemeClr val="dk1"/>
              </a:solidFill>
            </a:endParaRPr>
          </a:p>
          <a:p>
            <a:pPr marL="0" marR="254000" lvl="0" indent="0" algn="l" rtl="0">
              <a:lnSpc>
                <a:spcPct val="115000"/>
              </a:lnSpc>
              <a:spcBef>
                <a:spcPts val="0"/>
              </a:spcBef>
              <a:spcAft>
                <a:spcPts val="0"/>
              </a:spcAft>
              <a:buNone/>
            </a:pPr>
            <a:endParaRPr>
              <a:solidFill>
                <a:schemeClr val="dk1"/>
              </a:solidFill>
            </a:endParaRPr>
          </a:p>
          <a:p>
            <a:pPr marL="0" marR="254000" lvl="0" indent="0" algn="l" rtl="0">
              <a:lnSpc>
                <a:spcPct val="115000"/>
              </a:lnSpc>
              <a:spcBef>
                <a:spcPts val="0"/>
              </a:spcBef>
              <a:spcAft>
                <a:spcPts val="0"/>
              </a:spcAft>
              <a:buNone/>
            </a:pPr>
            <a:r>
              <a:rPr lang="en">
                <a:solidFill>
                  <a:schemeClr val="dk1"/>
                </a:solidFill>
              </a:rPr>
              <a:t>somebody still needs to build the distro</a:t>
            </a:r>
            <a:endParaRPr>
              <a:solidFill>
                <a:schemeClr val="dk1"/>
              </a:solidFill>
            </a:endParaRPr>
          </a:p>
          <a:p>
            <a:pPr marL="0" marR="254000" lvl="0" indent="0" algn="l" rtl="0">
              <a:lnSpc>
                <a:spcPct val="115000"/>
              </a:lnSpc>
              <a:spcBef>
                <a:spcPts val="0"/>
              </a:spcBef>
              <a:spcAft>
                <a:spcPts val="0"/>
              </a:spcAft>
              <a:buNone/>
            </a:pPr>
            <a:endParaRPr>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78de18b40e_2_2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78de18b40e_2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254000" lvl="0" indent="0" algn="l" rtl="0">
              <a:lnSpc>
                <a:spcPct val="115000"/>
              </a:lnSpc>
              <a:spcBef>
                <a:spcPts val="0"/>
              </a:spcBef>
              <a:spcAft>
                <a:spcPts val="0"/>
              </a:spcAft>
              <a:buNone/>
            </a:pPr>
            <a:r>
              <a:rPr lang="en" sz="1050">
                <a:solidFill>
                  <a:srgbClr val="111111"/>
                </a:solidFill>
                <a:highlight>
                  <a:srgbClr val="F5F5F5"/>
                </a:highlight>
                <a:latin typeface="Ubuntu"/>
                <a:ea typeface="Ubuntu"/>
                <a:cs typeface="Ubuntu"/>
                <a:sym typeface="Ubuntu"/>
              </a:rPr>
              <a:t>Photo by </a:t>
            </a:r>
            <a:r>
              <a:rPr lang="en" sz="1050" u="sng">
                <a:solidFill>
                  <a:srgbClr val="767676"/>
                </a:solidFill>
                <a:highlight>
                  <a:srgbClr val="F5F5F5"/>
                </a:highlight>
                <a:latin typeface="Ubuntu"/>
                <a:ea typeface="Ubuntu"/>
                <a:cs typeface="Ubuntu"/>
                <a:sym typeface="Ubuntu"/>
                <a:hlinkClick r:id="rId3"/>
              </a:rPr>
              <a:t>Zoltan Tasi</a:t>
            </a:r>
            <a:r>
              <a:rPr lang="en" sz="1050">
                <a:solidFill>
                  <a:srgbClr val="111111"/>
                </a:solidFill>
                <a:highlight>
                  <a:srgbClr val="F5F5F5"/>
                </a:highlight>
                <a:latin typeface="Ubuntu"/>
                <a:ea typeface="Ubuntu"/>
                <a:cs typeface="Ubuntu"/>
                <a:sym typeface="Ubuntu"/>
              </a:rPr>
              <a:t> on </a:t>
            </a:r>
            <a:r>
              <a:rPr lang="en" sz="1050" u="sng">
                <a:solidFill>
                  <a:srgbClr val="767676"/>
                </a:solidFill>
                <a:highlight>
                  <a:srgbClr val="F5F5F5"/>
                </a:highlight>
                <a:latin typeface="Ubuntu"/>
                <a:ea typeface="Ubuntu"/>
                <a:cs typeface="Ubuntu"/>
                <a:sym typeface="Ubuntu"/>
                <a:hlinkClick r:id="rId4"/>
              </a:rPr>
              <a:t>Unsplash</a:t>
            </a:r>
            <a:endParaRPr>
              <a:solidFill>
                <a:schemeClr val="dk1"/>
              </a:solidFill>
            </a:endParaRPr>
          </a:p>
          <a:p>
            <a:pPr marL="0" marR="254000" lvl="0" indent="0" algn="l" rtl="0">
              <a:lnSpc>
                <a:spcPct val="115000"/>
              </a:lnSpc>
              <a:spcBef>
                <a:spcPts val="0"/>
              </a:spcBef>
              <a:spcAft>
                <a:spcPts val="0"/>
              </a:spcAft>
              <a:buNone/>
            </a:pPr>
            <a:endParaRPr>
              <a:solidFill>
                <a:schemeClr val="dk1"/>
              </a:solidFill>
            </a:endParaRPr>
          </a:p>
          <a:p>
            <a:pPr marL="0" marR="254000" lvl="0" indent="0" algn="l" rtl="0">
              <a:lnSpc>
                <a:spcPct val="115000"/>
              </a:lnSpc>
              <a:spcBef>
                <a:spcPts val="0"/>
              </a:spcBef>
              <a:spcAft>
                <a:spcPts val="0"/>
              </a:spcAft>
              <a:buNone/>
            </a:pPr>
            <a:r>
              <a:rPr lang="en">
                <a:solidFill>
                  <a:schemeClr val="dk1"/>
                </a:solidFill>
              </a:rPr>
              <a:t>Where’s our equivalent of: koji, wanna-build, launchpad</a:t>
            </a:r>
            <a:endParaRPr>
              <a:solidFill>
                <a:schemeClr val="dk1"/>
              </a:solidFill>
            </a:endParaRPr>
          </a:p>
          <a:p>
            <a:pPr marL="0" marR="254000" lvl="0" indent="0" algn="l" rtl="0">
              <a:lnSpc>
                <a:spcPct val="115000"/>
              </a:lnSpc>
              <a:spcBef>
                <a:spcPts val="0"/>
              </a:spcBef>
              <a:spcAft>
                <a:spcPts val="0"/>
              </a:spcAft>
              <a:buNone/>
            </a:pPr>
            <a:endParaRPr>
              <a:solidFill>
                <a:schemeClr val="dk1"/>
              </a:solidFill>
            </a:endParaRPr>
          </a:p>
          <a:p>
            <a:pPr marL="0" marR="254000" lvl="0" indent="0" algn="l" rtl="0">
              <a:lnSpc>
                <a:spcPct val="115000"/>
              </a:lnSpc>
              <a:spcBef>
                <a:spcPts val="0"/>
              </a:spcBef>
              <a:spcAft>
                <a:spcPts val="0"/>
              </a:spcAft>
              <a:buNone/>
            </a:pPr>
            <a:r>
              <a:rPr lang="en">
                <a:solidFill>
                  <a:schemeClr val="dk1"/>
                </a:solidFill>
              </a:rPr>
              <a:t>Where’s our equivalent of: Debian PPA, ClearLinux Mixer</a:t>
            </a:r>
            <a:endParaRPr>
              <a:solidFill>
                <a:schemeClr val="dk1"/>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78de18b40e_2_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78de18b40e_2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254000" lvl="0" indent="0" algn="l" rtl="0">
              <a:lnSpc>
                <a:spcPct val="115000"/>
              </a:lnSpc>
              <a:spcBef>
                <a:spcPts val="0"/>
              </a:spcBef>
              <a:spcAft>
                <a:spcPts val="0"/>
              </a:spcAft>
              <a:buNone/>
            </a:pPr>
            <a:r>
              <a:rPr lang="en" sz="1050">
                <a:solidFill>
                  <a:srgbClr val="111111"/>
                </a:solidFill>
                <a:highlight>
                  <a:srgbClr val="F5F5F5"/>
                </a:highlight>
                <a:latin typeface="Ubuntu"/>
                <a:ea typeface="Ubuntu"/>
                <a:cs typeface="Ubuntu"/>
                <a:sym typeface="Ubuntu"/>
              </a:rPr>
              <a:t>Photo by </a:t>
            </a:r>
            <a:r>
              <a:rPr lang="en" sz="1050" u="sng">
                <a:solidFill>
                  <a:srgbClr val="767676"/>
                </a:solidFill>
                <a:highlight>
                  <a:srgbClr val="F5F5F5"/>
                </a:highlight>
                <a:latin typeface="Ubuntu"/>
                <a:ea typeface="Ubuntu"/>
                <a:cs typeface="Ubuntu"/>
                <a:sym typeface="Ubuntu"/>
                <a:hlinkClick r:id="rId3"/>
              </a:rPr>
              <a:t>Zoltan Tasi</a:t>
            </a:r>
            <a:r>
              <a:rPr lang="en" sz="1050">
                <a:solidFill>
                  <a:srgbClr val="111111"/>
                </a:solidFill>
                <a:highlight>
                  <a:srgbClr val="F5F5F5"/>
                </a:highlight>
                <a:latin typeface="Ubuntu"/>
                <a:ea typeface="Ubuntu"/>
                <a:cs typeface="Ubuntu"/>
                <a:sym typeface="Ubuntu"/>
              </a:rPr>
              <a:t> on </a:t>
            </a:r>
            <a:r>
              <a:rPr lang="en" sz="1050" u="sng">
                <a:solidFill>
                  <a:srgbClr val="767676"/>
                </a:solidFill>
                <a:highlight>
                  <a:srgbClr val="F5F5F5"/>
                </a:highlight>
                <a:latin typeface="Ubuntu"/>
                <a:ea typeface="Ubuntu"/>
                <a:cs typeface="Ubuntu"/>
                <a:sym typeface="Ubuntu"/>
                <a:hlinkClick r:id="rId4"/>
              </a:rPr>
              <a:t>Unsplash</a:t>
            </a:r>
            <a:endParaRPr>
              <a:solidFill>
                <a:schemeClr val="dk1"/>
              </a:solidFill>
            </a:endParaRPr>
          </a:p>
          <a:p>
            <a:pPr marL="0" marR="254000" lvl="0" indent="0" algn="l" rtl="0">
              <a:lnSpc>
                <a:spcPct val="115000"/>
              </a:lnSpc>
              <a:spcBef>
                <a:spcPts val="0"/>
              </a:spcBef>
              <a:spcAft>
                <a:spcPts val="0"/>
              </a:spcAft>
              <a:buNone/>
            </a:pPr>
            <a:endParaRPr>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78de18b40e_2_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78de18b40e_2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254000" lvl="0" indent="0" algn="l" rtl="0">
              <a:lnSpc>
                <a:spcPct val="115000"/>
              </a:lnSpc>
              <a:spcBef>
                <a:spcPts val="0"/>
              </a:spcBef>
              <a:spcAft>
                <a:spcPts val="0"/>
              </a:spcAft>
              <a:buNone/>
            </a:pPr>
            <a:r>
              <a:rPr lang="en" sz="1050">
                <a:solidFill>
                  <a:srgbClr val="111111"/>
                </a:solidFill>
                <a:highlight>
                  <a:srgbClr val="F5F5F5"/>
                </a:highlight>
                <a:latin typeface="Ubuntu"/>
                <a:ea typeface="Ubuntu"/>
                <a:cs typeface="Ubuntu"/>
                <a:sym typeface="Ubuntu"/>
              </a:rPr>
              <a:t>Photo by </a:t>
            </a:r>
            <a:r>
              <a:rPr lang="en" sz="1050" u="sng">
                <a:solidFill>
                  <a:srgbClr val="767676"/>
                </a:solidFill>
                <a:highlight>
                  <a:srgbClr val="F5F5F5"/>
                </a:highlight>
                <a:latin typeface="Ubuntu"/>
                <a:ea typeface="Ubuntu"/>
                <a:cs typeface="Ubuntu"/>
                <a:sym typeface="Ubuntu"/>
                <a:hlinkClick r:id="rId3"/>
              </a:rPr>
              <a:t>Zoltan Tasi</a:t>
            </a:r>
            <a:r>
              <a:rPr lang="en" sz="1050">
                <a:solidFill>
                  <a:srgbClr val="111111"/>
                </a:solidFill>
                <a:highlight>
                  <a:srgbClr val="F5F5F5"/>
                </a:highlight>
                <a:latin typeface="Ubuntu"/>
                <a:ea typeface="Ubuntu"/>
                <a:cs typeface="Ubuntu"/>
                <a:sym typeface="Ubuntu"/>
              </a:rPr>
              <a:t> on </a:t>
            </a:r>
            <a:r>
              <a:rPr lang="en" sz="1050" u="sng">
                <a:solidFill>
                  <a:srgbClr val="767676"/>
                </a:solidFill>
                <a:highlight>
                  <a:srgbClr val="F5F5F5"/>
                </a:highlight>
                <a:latin typeface="Ubuntu"/>
                <a:ea typeface="Ubuntu"/>
                <a:cs typeface="Ubuntu"/>
                <a:sym typeface="Ubuntu"/>
                <a:hlinkClick r:id="rId4"/>
              </a:rPr>
              <a:t>Unsplash</a:t>
            </a:r>
            <a:endParaRPr>
              <a:solidFill>
                <a:schemeClr val="dk1"/>
              </a:solidFill>
            </a:endParaRPr>
          </a:p>
          <a:p>
            <a:pPr marL="0" marR="254000" lvl="0" indent="0" algn="l" rtl="0">
              <a:lnSpc>
                <a:spcPct val="115000"/>
              </a:lnSpc>
              <a:spcBef>
                <a:spcPts val="0"/>
              </a:spcBef>
              <a:spcAft>
                <a:spcPts val="0"/>
              </a:spcAft>
              <a:buNone/>
            </a:pP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78de18b40e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78de18b40e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And what is Kubernetes really?</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sz="1050">
                <a:solidFill>
                  <a:srgbClr val="111111"/>
                </a:solidFill>
                <a:highlight>
                  <a:srgbClr val="F5F5F5"/>
                </a:highlight>
                <a:latin typeface="Ubuntu"/>
                <a:ea typeface="Ubuntu"/>
                <a:cs typeface="Ubuntu"/>
                <a:sym typeface="Ubuntu"/>
              </a:rPr>
              <a:t>Photo by </a:t>
            </a:r>
            <a:r>
              <a:rPr lang="en" sz="1050" u="sng">
                <a:solidFill>
                  <a:srgbClr val="767676"/>
                </a:solidFill>
                <a:highlight>
                  <a:srgbClr val="F5F5F5"/>
                </a:highlight>
                <a:latin typeface="Ubuntu"/>
                <a:ea typeface="Ubuntu"/>
                <a:cs typeface="Ubuntu"/>
                <a:sym typeface="Ubuntu"/>
                <a:hlinkClick r:id="rId3"/>
              </a:rPr>
              <a:t>Alex Machado</a:t>
            </a:r>
            <a:r>
              <a:rPr lang="en" sz="1050">
                <a:solidFill>
                  <a:srgbClr val="111111"/>
                </a:solidFill>
                <a:highlight>
                  <a:srgbClr val="F5F5F5"/>
                </a:highlight>
                <a:latin typeface="Ubuntu"/>
                <a:ea typeface="Ubuntu"/>
                <a:cs typeface="Ubuntu"/>
                <a:sym typeface="Ubuntu"/>
              </a:rPr>
              <a:t> on </a:t>
            </a:r>
            <a:r>
              <a:rPr lang="en" sz="1050" u="sng">
                <a:solidFill>
                  <a:srgbClr val="767676"/>
                </a:solidFill>
                <a:highlight>
                  <a:srgbClr val="F5F5F5"/>
                </a:highlight>
                <a:latin typeface="Ubuntu"/>
                <a:ea typeface="Ubuntu"/>
                <a:cs typeface="Ubuntu"/>
                <a:sym typeface="Ubuntu"/>
                <a:hlinkClick r:id="rId4"/>
              </a:rPr>
              <a:t>Unsplash</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K8s logo: </a:t>
            </a:r>
            <a:r>
              <a:rPr lang="en" u="sng">
                <a:solidFill>
                  <a:schemeClr val="hlink"/>
                </a:solidFill>
                <a:hlinkClick r:id="rId5"/>
              </a:rPr>
              <a:t>https://github.com/kubernetes/kubernetes/tree/master/logo</a:t>
            </a:r>
            <a:r>
              <a:rPr lang="en">
                <a:solidFill>
                  <a:schemeClr val="dk1"/>
                </a:solidFill>
              </a:rPr>
              <a:t> </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78e3224d2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78e3224d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7904e9c09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7904e9c09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7904e9c094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7904e9c09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7904e9c094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7904e9c09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78de18b40e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78de18b40e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And what is Linux really?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But what does it really mean??</a:t>
            </a:r>
            <a:endParaRPr>
              <a:solidFill>
                <a:schemeClr val="dk1"/>
              </a:solidFill>
            </a:endParaRPr>
          </a:p>
          <a:p>
            <a:pPr marL="0" lvl="0" indent="0" algn="l" rtl="0">
              <a:spcBef>
                <a:spcPts val="0"/>
              </a:spcBef>
              <a:spcAft>
                <a:spcPts val="0"/>
              </a:spcAft>
              <a:buNone/>
            </a:pPr>
            <a:endParaRPr sz="1050">
              <a:solidFill>
                <a:srgbClr val="111111"/>
              </a:solidFill>
              <a:highlight>
                <a:srgbClr val="F5F5F5"/>
              </a:highlight>
              <a:latin typeface="Ubuntu"/>
              <a:ea typeface="Ubuntu"/>
              <a:cs typeface="Ubuntu"/>
              <a:sym typeface="Ubuntu"/>
            </a:endParaRPr>
          </a:p>
          <a:p>
            <a:pPr marL="0" lvl="0" indent="0" algn="l" rtl="0">
              <a:spcBef>
                <a:spcPts val="0"/>
              </a:spcBef>
              <a:spcAft>
                <a:spcPts val="0"/>
              </a:spcAft>
              <a:buNone/>
            </a:pPr>
            <a:endParaRPr sz="1050">
              <a:solidFill>
                <a:srgbClr val="111111"/>
              </a:solidFill>
              <a:highlight>
                <a:srgbClr val="F5F5F5"/>
              </a:highlight>
              <a:latin typeface="Ubuntu"/>
              <a:ea typeface="Ubuntu"/>
              <a:cs typeface="Ubuntu"/>
              <a:sym typeface="Ubuntu"/>
            </a:endParaRPr>
          </a:p>
          <a:p>
            <a:pPr marL="0" lvl="0" indent="0" algn="l" rtl="0">
              <a:spcBef>
                <a:spcPts val="0"/>
              </a:spcBef>
              <a:spcAft>
                <a:spcPts val="0"/>
              </a:spcAft>
              <a:buNone/>
            </a:pPr>
            <a:r>
              <a:rPr lang="en" sz="1050">
                <a:solidFill>
                  <a:srgbClr val="111111"/>
                </a:solidFill>
                <a:highlight>
                  <a:srgbClr val="F5F5F5"/>
                </a:highlight>
                <a:latin typeface="Ubuntu"/>
                <a:ea typeface="Ubuntu"/>
                <a:cs typeface="Ubuntu"/>
                <a:sym typeface="Ubuntu"/>
              </a:rPr>
              <a:t>Photo by </a:t>
            </a:r>
            <a:r>
              <a:rPr lang="en" sz="1050" u="sng">
                <a:solidFill>
                  <a:srgbClr val="767676"/>
                </a:solidFill>
                <a:highlight>
                  <a:srgbClr val="F5F5F5"/>
                </a:highlight>
                <a:latin typeface="Ubuntu"/>
                <a:ea typeface="Ubuntu"/>
                <a:cs typeface="Ubuntu"/>
                <a:sym typeface="Ubuntu"/>
                <a:hlinkClick r:id="rId3"/>
              </a:rPr>
              <a:t>Alex Machado</a:t>
            </a:r>
            <a:r>
              <a:rPr lang="en" sz="1050">
                <a:solidFill>
                  <a:srgbClr val="111111"/>
                </a:solidFill>
                <a:highlight>
                  <a:srgbClr val="F5F5F5"/>
                </a:highlight>
                <a:latin typeface="Ubuntu"/>
                <a:ea typeface="Ubuntu"/>
                <a:cs typeface="Ubuntu"/>
                <a:sym typeface="Ubuntu"/>
              </a:rPr>
              <a:t> on </a:t>
            </a:r>
            <a:r>
              <a:rPr lang="en" sz="1050" u="sng">
                <a:solidFill>
                  <a:srgbClr val="767676"/>
                </a:solidFill>
                <a:highlight>
                  <a:srgbClr val="F5F5F5"/>
                </a:highlight>
                <a:latin typeface="Ubuntu"/>
                <a:ea typeface="Ubuntu"/>
                <a:cs typeface="Ubuntu"/>
                <a:sym typeface="Ubuntu"/>
                <a:hlinkClick r:id="rId4"/>
              </a:rPr>
              <a:t>Unsplash</a:t>
            </a:r>
            <a:endParaRPr/>
          </a:p>
          <a:p>
            <a:pPr marL="0" lvl="0" indent="0" algn="l" rtl="0">
              <a:spcBef>
                <a:spcPts val="0"/>
              </a:spcBef>
              <a:spcAft>
                <a:spcPts val="0"/>
              </a:spcAft>
              <a:buNone/>
            </a:pPr>
            <a:r>
              <a:rPr lang="en">
                <a:solidFill>
                  <a:schemeClr val="dk1"/>
                </a:solidFill>
              </a:rPr>
              <a:t>K8s logo: </a:t>
            </a:r>
            <a:r>
              <a:rPr lang="en" u="sng">
                <a:solidFill>
                  <a:schemeClr val="hlink"/>
                </a:solidFill>
                <a:hlinkClick r:id="rId5"/>
              </a:rPr>
              <a:t>https://github.com/kubernetes/kubernetes/tree/master/logo</a:t>
            </a:r>
            <a:endParaRPr>
              <a:solidFill>
                <a:schemeClr val="dk1"/>
              </a:solidFill>
            </a:endParaRPr>
          </a:p>
          <a:p>
            <a:pPr marL="457200" lvl="0" indent="0" algn="l" rtl="0">
              <a:spcBef>
                <a:spcPts val="0"/>
              </a:spcBef>
              <a:spcAft>
                <a:spcPts val="0"/>
              </a:spcAft>
              <a:buClr>
                <a:schemeClr val="dk1"/>
              </a:buClr>
              <a:buSzPts val="1100"/>
              <a:buFont typeface="Arial"/>
              <a:buNone/>
            </a:pPr>
            <a:r>
              <a:rPr lang="en">
                <a:solidFill>
                  <a:schemeClr val="dk1"/>
                </a:solidFill>
              </a:rPr>
              <a:t>The Kubernetes logo files are licensed under a choice of either Apache-2.0 or CC-BY-4.0 (Creative Commons Attribution 4.0 International). </a:t>
            </a:r>
            <a:endParaRPr>
              <a:solidFill>
                <a:schemeClr val="dk1"/>
              </a:solidFill>
            </a:endParaRPr>
          </a:p>
          <a:p>
            <a:pPr marL="0" lvl="0" indent="0" algn="l" rtl="0">
              <a:spcBef>
                <a:spcPts val="0"/>
              </a:spcBef>
              <a:spcAft>
                <a:spcPts val="0"/>
              </a:spcAft>
              <a:buNone/>
            </a:pPr>
            <a:r>
              <a:rPr lang="en"/>
              <a:t>Tux: </a:t>
            </a:r>
            <a:r>
              <a:rPr lang="en" u="sng">
                <a:solidFill>
                  <a:schemeClr val="hlink"/>
                </a:solidFill>
                <a:hlinkClick r:id="rId6"/>
              </a:rPr>
              <a:t>https://www.kernel.org/theme/images/logos/tux.png</a:t>
            </a:r>
            <a:endParaRPr/>
          </a:p>
          <a:p>
            <a:pPr marL="457200" lvl="0" indent="0" algn="l" rtl="0">
              <a:spcBef>
                <a:spcPts val="0"/>
              </a:spcBef>
              <a:spcAft>
                <a:spcPts val="0"/>
              </a:spcAft>
              <a:buNone/>
            </a:pPr>
            <a:r>
              <a:rPr lang="en"/>
              <a:t>This file is made available under the Creative Commons CC0 1.0 Universal Public Domain Dedication.</a:t>
            </a:r>
            <a:endParaRPr/>
          </a:p>
          <a:p>
            <a:pPr marL="457200" lvl="0" indent="0" algn="l" rtl="0">
              <a:spcBef>
                <a:spcPts val="0"/>
              </a:spcBef>
              <a:spcAft>
                <a:spcPts val="0"/>
              </a:spcAft>
              <a:buNone/>
            </a:pPr>
            <a:r>
              <a:rPr lang="en"/>
              <a:t>The person who associated a work with this deed has dedicated the work to the public domain by waiving all of their rights to the work worldwide under copyright law, including all related and neighboring rights, to the extent allowed by law. You can copy, modify, distribute and perform the work, even for commercial purposes, all without asking permission.</a:t>
            </a:r>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78de18b40e_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78de18b40e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78de18b40e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78de18b40e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78de18b40e_1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78de18b40e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Interesting….</a:t>
            </a:r>
            <a:endParaRPr/>
          </a:p>
          <a:p>
            <a:pPr marL="0" lvl="0" indent="0" algn="l" rtl="0">
              <a:spcBef>
                <a:spcPts val="0"/>
              </a:spcBef>
              <a:spcAft>
                <a:spcPts val="0"/>
              </a:spcAft>
              <a:buNone/>
            </a:pPr>
            <a:endParaRPr/>
          </a:p>
          <a:p>
            <a:pPr marL="0" lvl="0" indent="0" algn="l" rtl="0">
              <a:spcBef>
                <a:spcPts val="0"/>
              </a:spcBef>
              <a:spcAft>
                <a:spcPts val="0"/>
              </a:spcAft>
              <a:buNone/>
            </a:pPr>
            <a:r>
              <a:rPr lang="en"/>
              <a:t>Is it too early on the first day of the conference for this level of mind blowing comparison…?</a:t>
            </a:r>
            <a:endParaRPr/>
          </a:p>
          <a:p>
            <a:pPr marL="0" lvl="0" indent="0" algn="l" rtl="0">
              <a:spcBef>
                <a:spcPts val="0"/>
              </a:spcBef>
              <a:spcAft>
                <a:spcPts val="0"/>
              </a:spcAft>
              <a:buNone/>
            </a:pPr>
            <a:endParaRPr/>
          </a:p>
          <a:p>
            <a:pPr marL="0" lvl="0" indent="0" algn="l" rtl="0">
              <a:spcBef>
                <a:spcPts val="0"/>
              </a:spcBef>
              <a:spcAft>
                <a:spcPts val="0"/>
              </a:spcAft>
              <a:buNone/>
            </a:pPr>
            <a:r>
              <a:rPr lang="en"/>
              <a:t>Brace yourselves...</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11"/>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2"/>
        <p:cNvGrpSpPr/>
        <p:nvPr/>
      </p:nvGrpSpPr>
      <p:grpSpPr>
        <a:xfrm>
          <a:off x="0" y="0"/>
          <a:ext cx="0" cy="0"/>
          <a:chOff x="0" y="0"/>
          <a:chExt cx="0" cy="0"/>
        </a:xfrm>
      </p:grpSpPr>
      <p:sp>
        <p:nvSpPr>
          <p:cNvPr id="53" name="Google Shape;53;p11"/>
          <p:cNvSpPr txBox="1">
            <a:spLocks noGrp="1"/>
          </p:cNvSpPr>
          <p:nvPr>
            <p:ph type="title"/>
          </p:nvPr>
        </p:nvSpPr>
        <p:spPr>
          <a:xfrm>
            <a:off x="629841" y="342900"/>
            <a:ext cx="2949300" cy="120000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4" name="Google Shape;54;p11"/>
          <p:cNvSpPr>
            <a:spLocks noGrp="1"/>
          </p:cNvSpPr>
          <p:nvPr>
            <p:ph type="pic" idx="2"/>
          </p:nvPr>
        </p:nvSpPr>
        <p:spPr>
          <a:xfrm>
            <a:off x="3887391" y="740569"/>
            <a:ext cx="4629000" cy="3655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55" name="Google Shape;55;p11"/>
          <p:cNvSpPr txBox="1">
            <a:spLocks noGrp="1"/>
          </p:cNvSpPr>
          <p:nvPr>
            <p:ph type="body" idx="1"/>
          </p:nvPr>
        </p:nvSpPr>
        <p:spPr>
          <a:xfrm>
            <a:off x="629841" y="1543050"/>
            <a:ext cx="2949300" cy="285870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56" name="Google Shape;56;p1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7" name="Google Shape;57;p1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8" name="Google Shape;58;p1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9"/>
        <p:cNvGrpSpPr/>
        <p:nvPr/>
      </p:nvGrpSpPr>
      <p:grpSpPr>
        <a:xfrm>
          <a:off x="0" y="0"/>
          <a:ext cx="0" cy="0"/>
          <a:chOff x="0" y="0"/>
          <a:chExt cx="0" cy="0"/>
        </a:xfrm>
      </p:grpSpPr>
      <p:sp>
        <p:nvSpPr>
          <p:cNvPr id="60" name="Google Shape;60;p12"/>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1" name="Google Shape;61;p12"/>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2" name="Google Shape;62;p1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3" name="Google Shape;63;p1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4" name="Google Shape;64;p1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7" name="Google Shape;67;p13"/>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8" name="Google Shape;68;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9" name="Google Shape;69;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0" name="Google Shape;70;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1"/>
        <p:cNvGrpSpPr/>
        <p:nvPr/>
      </p:nvGrpSpPr>
      <p:grpSpPr>
        <a:xfrm>
          <a:off x="0" y="0"/>
          <a:ext cx="0" cy="0"/>
          <a:chOff x="0" y="0"/>
          <a:chExt cx="0" cy="0"/>
        </a:xfrm>
      </p:grpSpPr>
      <p:sp>
        <p:nvSpPr>
          <p:cNvPr id="72" name="Google Shape;72;p14"/>
          <p:cNvSpPr txBox="1">
            <a:spLocks noGrp="1"/>
          </p:cNvSpPr>
          <p:nvPr>
            <p:ph type="ctrTitle"/>
          </p:nvPr>
        </p:nvSpPr>
        <p:spPr>
          <a:xfrm>
            <a:off x="311708" y="744575"/>
            <a:ext cx="8520600" cy="2052600"/>
          </a:xfrm>
          <a:prstGeom prst="rect">
            <a:avLst/>
          </a:prstGeom>
        </p:spPr>
        <p:txBody>
          <a:bodyPr spcFirstLastPara="1" wrap="square" lIns="68575" tIns="34275" rIns="68575" bIns="3427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3" name="Google Shape;73;p14"/>
          <p:cNvSpPr txBox="1">
            <a:spLocks noGrp="1"/>
          </p:cNvSpPr>
          <p:nvPr>
            <p:ph type="subTitle" idx="1"/>
          </p:nvPr>
        </p:nvSpPr>
        <p:spPr>
          <a:xfrm>
            <a:off x="311700" y="2834125"/>
            <a:ext cx="8520600" cy="792600"/>
          </a:xfrm>
          <a:prstGeom prst="rect">
            <a:avLst/>
          </a:prstGeom>
        </p:spPr>
        <p:txBody>
          <a:bodyPr spcFirstLastPara="1" wrap="square" lIns="68575" tIns="34275" rIns="68575" bIns="34275" anchor="t" anchorCtr="0">
            <a:noAutofit/>
          </a:bodyPr>
          <a:lstStyle>
            <a:lvl1pPr lvl="0" algn="ctr" rtl="0">
              <a:lnSpc>
                <a:spcPct val="100000"/>
              </a:lnSpc>
              <a:spcBef>
                <a:spcPts val="800"/>
              </a:spcBef>
              <a:spcAft>
                <a:spcPts val="0"/>
              </a:spcAft>
              <a:buSzPts val="2800"/>
              <a:buNone/>
              <a:defRPr sz="2800"/>
            </a:lvl1pPr>
            <a:lvl2pPr lvl="1" algn="ctr" rtl="0">
              <a:lnSpc>
                <a:spcPct val="100000"/>
              </a:lnSpc>
              <a:spcBef>
                <a:spcPts val="400"/>
              </a:spcBef>
              <a:spcAft>
                <a:spcPts val="0"/>
              </a:spcAft>
              <a:buSzPts val="2800"/>
              <a:buNone/>
              <a:defRPr sz="2800"/>
            </a:lvl2pPr>
            <a:lvl3pPr lvl="2" algn="ctr" rtl="0">
              <a:lnSpc>
                <a:spcPct val="100000"/>
              </a:lnSpc>
              <a:spcBef>
                <a:spcPts val="400"/>
              </a:spcBef>
              <a:spcAft>
                <a:spcPts val="0"/>
              </a:spcAft>
              <a:buSzPts val="2800"/>
              <a:buNone/>
              <a:defRPr sz="2800"/>
            </a:lvl3pPr>
            <a:lvl4pPr lvl="3" algn="ctr" rtl="0">
              <a:lnSpc>
                <a:spcPct val="100000"/>
              </a:lnSpc>
              <a:spcBef>
                <a:spcPts val="400"/>
              </a:spcBef>
              <a:spcAft>
                <a:spcPts val="0"/>
              </a:spcAft>
              <a:buSzPts val="2800"/>
              <a:buNone/>
              <a:defRPr sz="2800"/>
            </a:lvl4pPr>
            <a:lvl5pPr lvl="4" algn="ctr" rtl="0">
              <a:lnSpc>
                <a:spcPct val="100000"/>
              </a:lnSpc>
              <a:spcBef>
                <a:spcPts val="400"/>
              </a:spcBef>
              <a:spcAft>
                <a:spcPts val="0"/>
              </a:spcAft>
              <a:buSzPts val="2800"/>
              <a:buNone/>
              <a:defRPr sz="2800"/>
            </a:lvl5pPr>
            <a:lvl6pPr lvl="5" algn="ctr" rtl="0">
              <a:lnSpc>
                <a:spcPct val="100000"/>
              </a:lnSpc>
              <a:spcBef>
                <a:spcPts val="400"/>
              </a:spcBef>
              <a:spcAft>
                <a:spcPts val="0"/>
              </a:spcAft>
              <a:buSzPts val="2800"/>
              <a:buNone/>
              <a:defRPr sz="2800"/>
            </a:lvl6pPr>
            <a:lvl7pPr lvl="6" algn="ctr" rtl="0">
              <a:lnSpc>
                <a:spcPct val="100000"/>
              </a:lnSpc>
              <a:spcBef>
                <a:spcPts val="400"/>
              </a:spcBef>
              <a:spcAft>
                <a:spcPts val="0"/>
              </a:spcAft>
              <a:buSzPts val="2800"/>
              <a:buNone/>
              <a:defRPr sz="2800"/>
            </a:lvl7pPr>
            <a:lvl8pPr lvl="7" algn="ctr" rtl="0">
              <a:lnSpc>
                <a:spcPct val="100000"/>
              </a:lnSpc>
              <a:spcBef>
                <a:spcPts val="400"/>
              </a:spcBef>
              <a:spcAft>
                <a:spcPts val="0"/>
              </a:spcAft>
              <a:buSzPts val="2800"/>
              <a:buNone/>
              <a:defRPr sz="2800"/>
            </a:lvl8pPr>
            <a:lvl9pPr lvl="8" algn="ctr" rtl="0">
              <a:lnSpc>
                <a:spcPct val="100000"/>
              </a:lnSpc>
              <a:spcBef>
                <a:spcPts val="400"/>
              </a:spcBef>
              <a:spcAft>
                <a:spcPts val="0"/>
              </a:spcAft>
              <a:buSzPts val="2800"/>
              <a:buNone/>
              <a:defRPr sz="2800"/>
            </a:lvl9pPr>
          </a:lstStyle>
          <a:p>
            <a:endParaRPr/>
          </a:p>
        </p:txBody>
      </p:sp>
      <p:sp>
        <p:nvSpPr>
          <p:cNvPr id="74" name="Google Shape;74;p14"/>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lvl1pPr lvl="0" rtl="0">
              <a:spcBef>
                <a:spcPts val="0"/>
              </a:spcBef>
              <a:spcAft>
                <a:spcPts val="0"/>
              </a:spcAft>
              <a:buSzPts val="33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7" name="Google Shape;77;p15"/>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lvl1pPr marL="457200" lvl="0" indent="-361950" rtl="0">
              <a:spcBef>
                <a:spcPts val="800"/>
              </a:spcBef>
              <a:spcAft>
                <a:spcPts val="0"/>
              </a:spcAft>
              <a:buSzPts val="2100"/>
              <a:buChar char="•"/>
              <a:defRPr/>
            </a:lvl1pPr>
            <a:lvl2pPr marL="914400" lvl="1" indent="-342900" rtl="0">
              <a:spcBef>
                <a:spcPts val="400"/>
              </a:spcBef>
              <a:spcAft>
                <a:spcPts val="0"/>
              </a:spcAft>
              <a:buSzPts val="1800"/>
              <a:buChar char="•"/>
              <a:defRPr/>
            </a:lvl2pPr>
            <a:lvl3pPr marL="1371600" lvl="2" indent="-323850" rtl="0">
              <a:spcBef>
                <a:spcPts val="400"/>
              </a:spcBef>
              <a:spcAft>
                <a:spcPts val="0"/>
              </a:spcAft>
              <a:buSzPts val="1500"/>
              <a:buChar char="•"/>
              <a:defRPr/>
            </a:lvl3pPr>
            <a:lvl4pPr marL="1828800" lvl="3" indent="-317500" rtl="0">
              <a:spcBef>
                <a:spcPts val="400"/>
              </a:spcBef>
              <a:spcAft>
                <a:spcPts val="0"/>
              </a:spcAft>
              <a:buSzPts val="1400"/>
              <a:buChar char="•"/>
              <a:defRPr/>
            </a:lvl4pPr>
            <a:lvl5pPr marL="2286000" lvl="4" indent="-317500" rtl="0">
              <a:spcBef>
                <a:spcPts val="400"/>
              </a:spcBef>
              <a:spcAft>
                <a:spcPts val="0"/>
              </a:spcAft>
              <a:buSzPts val="1400"/>
              <a:buChar char="•"/>
              <a:defRPr/>
            </a:lvl5pPr>
            <a:lvl6pPr marL="2743200" lvl="5" indent="-317500" rtl="0">
              <a:spcBef>
                <a:spcPts val="400"/>
              </a:spcBef>
              <a:spcAft>
                <a:spcPts val="0"/>
              </a:spcAft>
              <a:buSzPts val="1400"/>
              <a:buChar char="•"/>
              <a:defRPr/>
            </a:lvl6pPr>
            <a:lvl7pPr marL="3200400" lvl="6" indent="-317500" rtl="0">
              <a:spcBef>
                <a:spcPts val="400"/>
              </a:spcBef>
              <a:spcAft>
                <a:spcPts val="0"/>
              </a:spcAft>
              <a:buSzPts val="1400"/>
              <a:buChar char="•"/>
              <a:defRPr/>
            </a:lvl7pPr>
            <a:lvl8pPr marL="3657600" lvl="7" indent="-317500" rtl="0">
              <a:spcBef>
                <a:spcPts val="400"/>
              </a:spcBef>
              <a:spcAft>
                <a:spcPts val="0"/>
              </a:spcAft>
              <a:buSzPts val="1400"/>
              <a:buChar char="•"/>
              <a:defRPr/>
            </a:lvl8pPr>
            <a:lvl9pPr marL="4114800" lvl="8" indent="-317500" rtl="0">
              <a:spcBef>
                <a:spcPts val="400"/>
              </a:spcBef>
              <a:spcAft>
                <a:spcPts val="0"/>
              </a:spcAft>
              <a:buSzPts val="1400"/>
              <a:buChar char="•"/>
              <a:defRPr/>
            </a:lvl9pPr>
          </a:lstStyle>
          <a:p>
            <a:endParaRPr/>
          </a:p>
        </p:txBody>
      </p:sp>
      <p:sp>
        <p:nvSpPr>
          <p:cNvPr id="78" name="Google Shape;78;p15"/>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Slide">
  <p:cSld name="1_Title Slide">
    <p:bg>
      <p:bgPr>
        <a:blipFill>
          <a:blip r:embed="rId2">
            <a:alphaModFix/>
          </a:blip>
          <a:stretch>
            <a:fillRect/>
          </a:stretch>
        </a:blipFill>
        <a:effectLst/>
      </p:bgPr>
    </p:bg>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bg>
      <p:bgPr>
        <a:blipFill>
          <a:blip r:embed="rId2">
            <a:alphaModFix/>
          </a:blip>
          <a:stretch>
            <a:fillRect/>
          </a:stretch>
        </a:blipFill>
        <a:effectLst/>
      </p:bgPr>
    </p:bg>
    <p:spTree>
      <p:nvGrpSpPr>
        <p:cNvPr id="1" name="Shape 1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5"/>
          <p:cNvSpPr txBox="1">
            <a:spLocks noGrp="1"/>
          </p:cNvSpPr>
          <p:nvPr>
            <p:ph type="title"/>
          </p:nvPr>
        </p:nvSpPr>
        <p:spPr>
          <a:xfrm>
            <a:off x="623888" y="1282304"/>
            <a:ext cx="7886700" cy="213960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6" name="Google Shape;16;p5"/>
          <p:cNvSpPr txBox="1">
            <a:spLocks noGrp="1"/>
          </p:cNvSpPr>
          <p:nvPr>
            <p:ph type="body" idx="1"/>
          </p:nvPr>
        </p:nvSpPr>
        <p:spPr>
          <a:xfrm>
            <a:off x="623888" y="3442097"/>
            <a:ext cx="7886700" cy="112500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17" name="Google Shape;17;p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8" name="Google Shape;18;p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9" name="Google Shape;19;p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2" name="Google Shape;22;p6"/>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 name="Google Shape;23;p6"/>
          <p:cNvSpPr txBox="1">
            <a:spLocks noGrp="1"/>
          </p:cNvSpPr>
          <p:nvPr>
            <p:ph type="body" idx="2"/>
          </p:nvPr>
        </p:nvSpPr>
        <p:spPr>
          <a:xfrm>
            <a:off x="4629150" y="1369219"/>
            <a:ext cx="3886200" cy="3263400"/>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4" name="Google Shape;24;p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5" name="Google Shape;25;p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6" name="Google Shape;26;p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629841" y="273844"/>
            <a:ext cx="7886700" cy="9942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9" name="Google Shape;29;p7"/>
          <p:cNvSpPr txBox="1">
            <a:spLocks noGrp="1"/>
          </p:cNvSpPr>
          <p:nvPr>
            <p:ph type="body" idx="1"/>
          </p:nvPr>
        </p:nvSpPr>
        <p:spPr>
          <a:xfrm>
            <a:off x="629841" y="1260872"/>
            <a:ext cx="3868200" cy="618000"/>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30" name="Google Shape;30;p7"/>
          <p:cNvSpPr txBox="1">
            <a:spLocks noGrp="1"/>
          </p:cNvSpPr>
          <p:nvPr>
            <p:ph type="body" idx="2"/>
          </p:nvPr>
        </p:nvSpPr>
        <p:spPr>
          <a:xfrm>
            <a:off x="629841" y="1878806"/>
            <a:ext cx="3868200" cy="2763300"/>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1" name="Google Shape;31;p7"/>
          <p:cNvSpPr txBox="1">
            <a:spLocks noGrp="1"/>
          </p:cNvSpPr>
          <p:nvPr>
            <p:ph type="body" idx="3"/>
          </p:nvPr>
        </p:nvSpPr>
        <p:spPr>
          <a:xfrm>
            <a:off x="4629150" y="1260872"/>
            <a:ext cx="3887400" cy="618000"/>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32" name="Google Shape;32;p7"/>
          <p:cNvSpPr txBox="1">
            <a:spLocks noGrp="1"/>
          </p:cNvSpPr>
          <p:nvPr>
            <p:ph type="body" idx="4"/>
          </p:nvPr>
        </p:nvSpPr>
        <p:spPr>
          <a:xfrm>
            <a:off x="4629150" y="1878806"/>
            <a:ext cx="3887400" cy="2763300"/>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3" name="Google Shape;33;p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4" name="Google Shape;34;p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5" name="Google Shape;35;p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8" name="Google Shape;38;p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9" name="Google Shape;39;p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0" name="Google Shape;40;p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
        <p:nvSpPr>
          <p:cNvPr id="42" name="Google Shape;42;p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3" name="Google Shape;43;p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4" name="Google Shape;44;p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629841" y="342900"/>
            <a:ext cx="2949300" cy="120000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7" name="Google Shape;47;p10"/>
          <p:cNvSpPr txBox="1">
            <a:spLocks noGrp="1"/>
          </p:cNvSpPr>
          <p:nvPr>
            <p:ph type="body" idx="1"/>
          </p:nvPr>
        </p:nvSpPr>
        <p:spPr>
          <a:xfrm>
            <a:off x="3887391" y="740569"/>
            <a:ext cx="4629000" cy="3655200"/>
          </a:xfrm>
          <a:prstGeom prst="rect">
            <a:avLst/>
          </a:prstGeom>
          <a:noFill/>
          <a:ln>
            <a:noFill/>
          </a:ln>
        </p:spPr>
        <p:txBody>
          <a:bodyPr spcFirstLastPara="1" wrap="square" lIns="68575" tIns="34275" rIns="68575" bIns="34275" anchor="t" anchorCtr="0">
            <a:no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48" name="Google Shape;48;p10"/>
          <p:cNvSpPr txBox="1">
            <a:spLocks noGrp="1"/>
          </p:cNvSpPr>
          <p:nvPr>
            <p:ph type="body" idx="2"/>
          </p:nvPr>
        </p:nvSpPr>
        <p:spPr>
          <a:xfrm>
            <a:off x="629841" y="1543050"/>
            <a:ext cx="2949300" cy="285870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49" name="Google Shape;49;p1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0" name="Google Shape;50;p1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1" name="Google Shape;51;p1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7" name="Google Shape;7;p1"/>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image" Target="../media/image18.gif"/><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7.png"/><Relationship Id="rId10" Type="http://schemas.openxmlformats.org/officeDocument/2006/relationships/image" Target="../media/image16.jpg"/><Relationship Id="rId4" Type="http://schemas.openxmlformats.org/officeDocument/2006/relationships/image" Target="../media/image8.png"/><Relationship Id="rId9" Type="http://schemas.openxmlformats.org/officeDocument/2006/relationships/image" Target="../media/image15.jp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image" Target="../media/image18.gif"/><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7.png"/><Relationship Id="rId10" Type="http://schemas.openxmlformats.org/officeDocument/2006/relationships/image" Target="../media/image16.jpg"/><Relationship Id="rId4" Type="http://schemas.openxmlformats.org/officeDocument/2006/relationships/image" Target="../media/image8.png"/><Relationship Id="rId9" Type="http://schemas.openxmlformats.org/officeDocument/2006/relationships/image" Target="../media/image15.jp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image" Target="../media/image18.gif"/><Relationship Id="rId2" Type="http://schemas.openxmlformats.org/officeDocument/2006/relationships/notesSlide" Target="../notesSlides/notesSlide40.xml"/><Relationship Id="rId16"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7.png"/><Relationship Id="rId15" Type="http://schemas.openxmlformats.org/officeDocument/2006/relationships/image" Target="../media/image23.png"/><Relationship Id="rId10" Type="http://schemas.openxmlformats.org/officeDocument/2006/relationships/image" Target="../media/image16.jpg"/><Relationship Id="rId4" Type="http://schemas.openxmlformats.org/officeDocument/2006/relationships/image" Target="../media/image8.png"/><Relationship Id="rId9" Type="http://schemas.openxmlformats.org/officeDocument/2006/relationships/image" Target="../media/image15.jpg"/><Relationship Id="rId14"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txBox="1">
            <a:spLocks noGrp="1"/>
          </p:cNvSpPr>
          <p:nvPr>
            <p:ph type="ctrTitle" idx="4294967295"/>
          </p:nvPr>
        </p:nvSpPr>
        <p:spPr>
          <a:xfrm>
            <a:off x="311708" y="87150"/>
            <a:ext cx="8520600" cy="20526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Building the Cloud Native Kernel</a:t>
            </a:r>
            <a:endParaRPr/>
          </a:p>
          <a:p>
            <a:pPr marL="0" lvl="0" indent="0" algn="l" rtl="0">
              <a:spcBef>
                <a:spcPts val="800"/>
              </a:spcBef>
              <a:spcAft>
                <a:spcPts val="0"/>
              </a:spcAft>
              <a:buNone/>
            </a:pPr>
            <a:r>
              <a:rPr lang="en" sz="2100"/>
              <a:t>Kubernetes Release Engineering</a:t>
            </a:r>
            <a:endParaRPr/>
          </a:p>
        </p:txBody>
      </p:sp>
      <p:sp>
        <p:nvSpPr>
          <p:cNvPr id="84" name="Google Shape;84;p16"/>
          <p:cNvSpPr txBox="1">
            <a:spLocks noGrp="1"/>
          </p:cNvSpPr>
          <p:nvPr>
            <p:ph type="subTitle" idx="4294967295"/>
          </p:nvPr>
        </p:nvSpPr>
        <p:spPr>
          <a:xfrm>
            <a:off x="311700" y="2020250"/>
            <a:ext cx="4268400" cy="7926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Clr>
                <a:schemeClr val="dk1"/>
              </a:buClr>
              <a:buSzPts val="1100"/>
              <a:buFont typeface="Arial"/>
              <a:buNone/>
            </a:pPr>
            <a:r>
              <a:rPr lang="en" sz="1900" b="1"/>
              <a:t>Stephen Augustus</a:t>
            </a:r>
            <a:endParaRPr sz="1900" b="1"/>
          </a:p>
          <a:p>
            <a:pPr marL="0" lvl="0" indent="0" algn="l" rtl="0">
              <a:spcBef>
                <a:spcPts val="800"/>
              </a:spcBef>
              <a:spcAft>
                <a:spcPts val="0"/>
              </a:spcAft>
              <a:buClr>
                <a:schemeClr val="dk1"/>
              </a:buClr>
              <a:buSzPts val="1100"/>
              <a:buFont typeface="Arial"/>
              <a:buNone/>
            </a:pPr>
            <a:r>
              <a:rPr lang="en" sz="1600"/>
              <a:t>SIG Release Co-Chair</a:t>
            </a:r>
            <a:endParaRPr sz="1600"/>
          </a:p>
          <a:p>
            <a:pPr marL="0" lvl="0" indent="0" algn="l" rtl="0">
              <a:spcBef>
                <a:spcPts val="800"/>
              </a:spcBef>
              <a:spcAft>
                <a:spcPts val="0"/>
              </a:spcAft>
              <a:buClr>
                <a:schemeClr val="dk1"/>
              </a:buClr>
              <a:buSzPts val="1100"/>
              <a:buFont typeface="Arial"/>
              <a:buNone/>
            </a:pPr>
            <a:r>
              <a:rPr lang="en" sz="1600"/>
              <a:t>Lead, Cloud Native Advocacy &amp; Tooling</a:t>
            </a:r>
            <a:endParaRPr sz="1600"/>
          </a:p>
          <a:p>
            <a:pPr marL="0" lvl="0" indent="0" algn="l" rtl="0">
              <a:spcBef>
                <a:spcPts val="800"/>
              </a:spcBef>
              <a:spcAft>
                <a:spcPts val="0"/>
              </a:spcAft>
              <a:buNone/>
            </a:pPr>
            <a:r>
              <a:rPr lang="en" sz="1600"/>
              <a:t>saugustus@vmware.com</a:t>
            </a:r>
            <a:endParaRPr sz="1600"/>
          </a:p>
        </p:txBody>
      </p:sp>
      <p:sp>
        <p:nvSpPr>
          <p:cNvPr id="85" name="Google Shape;85;p16"/>
          <p:cNvSpPr txBox="1">
            <a:spLocks noGrp="1"/>
          </p:cNvSpPr>
          <p:nvPr>
            <p:ph type="subTitle" idx="4294967295"/>
          </p:nvPr>
        </p:nvSpPr>
        <p:spPr>
          <a:xfrm>
            <a:off x="4572000" y="2020250"/>
            <a:ext cx="4268400" cy="7926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sz="1900" b="1"/>
              <a:t>Tim Pepper</a:t>
            </a:r>
            <a:endParaRPr sz="1900" b="1"/>
          </a:p>
          <a:p>
            <a:pPr marL="0" lvl="0" indent="0" algn="l" rtl="0">
              <a:spcBef>
                <a:spcPts val="800"/>
              </a:spcBef>
              <a:spcAft>
                <a:spcPts val="0"/>
              </a:spcAft>
              <a:buNone/>
            </a:pPr>
            <a:r>
              <a:rPr lang="en" sz="1600"/>
              <a:t>SIG Release Co-Chair</a:t>
            </a:r>
            <a:endParaRPr sz="1600"/>
          </a:p>
          <a:p>
            <a:pPr marL="0" lvl="0" indent="0" algn="l" rtl="0">
              <a:spcBef>
                <a:spcPts val="800"/>
              </a:spcBef>
              <a:spcAft>
                <a:spcPts val="0"/>
              </a:spcAft>
              <a:buNone/>
            </a:pPr>
            <a:r>
              <a:rPr lang="en" sz="1600"/>
              <a:t>Snr. Staff Engr, Open Source Technology Center</a:t>
            </a:r>
            <a:endParaRPr sz="1600"/>
          </a:p>
          <a:p>
            <a:pPr marL="0" lvl="0" indent="0" algn="l" rtl="0">
              <a:spcBef>
                <a:spcPts val="800"/>
              </a:spcBef>
              <a:spcAft>
                <a:spcPts val="0"/>
              </a:spcAft>
              <a:buNone/>
            </a:pPr>
            <a:r>
              <a:rPr lang="en" sz="1600"/>
              <a:t>tpepper@vmware.com</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5"/>
          <p:cNvSpPr txBox="1">
            <a:spLocks noGrp="1"/>
          </p:cNvSpPr>
          <p:nvPr>
            <p:ph type="body" idx="2"/>
          </p:nvPr>
        </p:nvSpPr>
        <p:spPr>
          <a:xfrm>
            <a:off x="629841" y="1878806"/>
            <a:ext cx="3868200" cy="2763300"/>
          </a:xfrm>
          <a:prstGeom prst="rect">
            <a:avLst/>
          </a:prstGeom>
        </p:spPr>
        <p:txBody>
          <a:bodyPr spcFirstLastPara="1" wrap="square" lIns="68575" tIns="34275" rIns="68575" bIns="34275" anchor="t" anchorCtr="0">
            <a:noAutofit/>
          </a:bodyPr>
          <a:lstStyle/>
          <a:p>
            <a:pPr marL="457200" lvl="0" indent="-298450" algn="l" rtl="0">
              <a:spcBef>
                <a:spcPts val="800"/>
              </a:spcBef>
              <a:spcAft>
                <a:spcPts val="0"/>
              </a:spcAft>
              <a:buSzPts val="1100"/>
              <a:buChar char="•"/>
            </a:pPr>
            <a:r>
              <a:rPr lang="en" sz="1800"/>
              <a:t>large, open developer community</a:t>
            </a:r>
            <a:endParaRPr sz="1800"/>
          </a:p>
          <a:p>
            <a:pPr marL="457200" lvl="0" indent="-298450" algn="l" rtl="0">
              <a:spcBef>
                <a:spcPts val="1000"/>
              </a:spcBef>
              <a:spcAft>
                <a:spcPts val="0"/>
              </a:spcAft>
              <a:buSzPts val="1100"/>
              <a:buChar char="•"/>
            </a:pPr>
            <a:r>
              <a:rPr lang="en" sz="1800"/>
              <a:t>monolithic core</a:t>
            </a:r>
            <a:endParaRPr sz="1800"/>
          </a:p>
          <a:p>
            <a:pPr marL="457200" lvl="0" indent="-298450" algn="l" rtl="0">
              <a:spcBef>
                <a:spcPts val="1000"/>
              </a:spcBef>
              <a:spcAft>
                <a:spcPts val="0"/>
              </a:spcAft>
              <a:buSzPts val="1100"/>
              <a:buChar char="•"/>
            </a:pPr>
            <a:r>
              <a:rPr lang="en" sz="1800"/>
              <a:t>core is a commodity</a:t>
            </a:r>
            <a:endParaRPr sz="1800"/>
          </a:p>
          <a:p>
            <a:pPr marL="457200" lvl="0" indent="-298450" algn="l" rtl="0">
              <a:spcBef>
                <a:spcPts val="1000"/>
              </a:spcBef>
              <a:spcAft>
                <a:spcPts val="0"/>
              </a:spcAft>
              <a:buSzPts val="1100"/>
              <a:buChar char="•"/>
            </a:pPr>
            <a:r>
              <a:rPr lang="en" sz="1800"/>
              <a:t>millions of lines of code</a:t>
            </a:r>
            <a:endParaRPr sz="1800"/>
          </a:p>
          <a:p>
            <a:pPr marL="457200" lvl="0" indent="-298450" algn="l" rtl="0">
              <a:spcBef>
                <a:spcPts val="1000"/>
              </a:spcBef>
              <a:spcAft>
                <a:spcPts val="0"/>
              </a:spcAft>
              <a:buSzPts val="1100"/>
              <a:buChar char="•"/>
            </a:pPr>
            <a:r>
              <a:rPr lang="en" sz="1800"/>
              <a:t>core requires other independent out-of-core components</a:t>
            </a:r>
            <a:endParaRPr sz="1800"/>
          </a:p>
          <a:p>
            <a:pPr marL="457200" lvl="0" indent="-298450" algn="l" rtl="0">
              <a:spcBef>
                <a:spcPts val="1000"/>
              </a:spcBef>
              <a:spcAft>
                <a:spcPts val="1000"/>
              </a:spcAft>
              <a:buSzPts val="1100"/>
              <a:buChar char="•"/>
            </a:pPr>
            <a:r>
              <a:rPr lang="en" sz="1800"/>
              <a:t>opinionated distributions</a:t>
            </a:r>
            <a:endParaRPr sz="1800"/>
          </a:p>
        </p:txBody>
      </p:sp>
      <p:sp>
        <p:nvSpPr>
          <p:cNvPr id="149" name="Google Shape;149;p25"/>
          <p:cNvSpPr txBox="1">
            <a:spLocks noGrp="1"/>
          </p:cNvSpPr>
          <p:nvPr>
            <p:ph type="body" idx="4"/>
          </p:nvPr>
        </p:nvSpPr>
        <p:spPr>
          <a:xfrm>
            <a:off x="4629150" y="1878806"/>
            <a:ext cx="3887400" cy="2763300"/>
          </a:xfrm>
          <a:prstGeom prst="rect">
            <a:avLst/>
          </a:prstGeom>
        </p:spPr>
        <p:txBody>
          <a:bodyPr spcFirstLastPara="1" wrap="square" lIns="68575" tIns="34275" rIns="68575" bIns="34275" anchor="t" anchorCtr="0">
            <a:noAutofit/>
          </a:bodyPr>
          <a:lstStyle/>
          <a:p>
            <a:pPr marL="457200" lvl="0" indent="-298450" algn="l" rtl="0">
              <a:spcBef>
                <a:spcPts val="800"/>
              </a:spcBef>
              <a:spcAft>
                <a:spcPts val="0"/>
              </a:spcAft>
              <a:buSzPts val="1100"/>
              <a:buChar char="•"/>
            </a:pPr>
            <a:r>
              <a:rPr lang="en" sz="1800"/>
              <a:t>large, open developer community</a:t>
            </a:r>
            <a:endParaRPr sz="1800"/>
          </a:p>
          <a:p>
            <a:pPr marL="457200" lvl="0" indent="-298450" algn="l" rtl="0">
              <a:spcBef>
                <a:spcPts val="1000"/>
              </a:spcBef>
              <a:spcAft>
                <a:spcPts val="0"/>
              </a:spcAft>
              <a:buSzPts val="1100"/>
              <a:buChar char="•"/>
            </a:pPr>
            <a:r>
              <a:rPr lang="en" sz="1800"/>
              <a:t>monolithic core</a:t>
            </a:r>
            <a:endParaRPr sz="1800"/>
          </a:p>
          <a:p>
            <a:pPr marL="457200" lvl="0" indent="-298450" algn="l" rtl="0">
              <a:spcBef>
                <a:spcPts val="1000"/>
              </a:spcBef>
              <a:spcAft>
                <a:spcPts val="0"/>
              </a:spcAft>
              <a:buSzPts val="1100"/>
              <a:buChar char="•"/>
            </a:pPr>
            <a:r>
              <a:rPr lang="en" sz="1800"/>
              <a:t>core is a commodity</a:t>
            </a:r>
            <a:endParaRPr sz="1800"/>
          </a:p>
          <a:p>
            <a:pPr marL="457200" lvl="0" indent="-298450" algn="l" rtl="0">
              <a:spcBef>
                <a:spcPts val="1000"/>
              </a:spcBef>
              <a:spcAft>
                <a:spcPts val="0"/>
              </a:spcAft>
              <a:buSzPts val="1100"/>
              <a:buChar char="•"/>
            </a:pPr>
            <a:r>
              <a:rPr lang="en" sz="1800"/>
              <a:t>millions of lines of code</a:t>
            </a:r>
            <a:endParaRPr sz="1800"/>
          </a:p>
          <a:p>
            <a:pPr marL="457200" lvl="0" indent="-298450" algn="l" rtl="0">
              <a:spcBef>
                <a:spcPts val="1000"/>
              </a:spcBef>
              <a:spcAft>
                <a:spcPts val="0"/>
              </a:spcAft>
              <a:buSzPts val="1100"/>
              <a:buChar char="•"/>
            </a:pPr>
            <a:r>
              <a:rPr lang="en" sz="1800"/>
              <a:t>core requires other independent out-of-core components</a:t>
            </a:r>
            <a:endParaRPr sz="1800"/>
          </a:p>
          <a:p>
            <a:pPr marL="457200" lvl="0" indent="-298450" algn="l" rtl="0">
              <a:spcBef>
                <a:spcPts val="1000"/>
              </a:spcBef>
              <a:spcAft>
                <a:spcPts val="1000"/>
              </a:spcAft>
              <a:buSzPts val="1100"/>
              <a:buChar char="•"/>
            </a:pPr>
            <a:r>
              <a:rPr lang="en" sz="1800"/>
              <a:t>opinionated distributions</a:t>
            </a:r>
            <a:endParaRPr/>
          </a:p>
        </p:txBody>
      </p:sp>
      <p:sp>
        <p:nvSpPr>
          <p:cNvPr id="150" name="Google Shape;150;p25"/>
          <p:cNvSpPr txBox="1">
            <a:spLocks noGrp="1"/>
          </p:cNvSpPr>
          <p:nvPr>
            <p:ph type="body" idx="3"/>
          </p:nvPr>
        </p:nvSpPr>
        <p:spPr>
          <a:xfrm>
            <a:off x="620250" y="1260835"/>
            <a:ext cx="3887400" cy="618000"/>
          </a:xfrm>
          <a:prstGeom prst="rect">
            <a:avLst/>
          </a:prstGeom>
        </p:spPr>
        <p:txBody>
          <a:bodyPr spcFirstLastPara="1" wrap="square" lIns="68575" tIns="34275" rIns="68575" bIns="34275" anchor="b" anchorCtr="0">
            <a:noAutofit/>
          </a:bodyPr>
          <a:lstStyle/>
          <a:p>
            <a:pPr marL="0" lvl="0" indent="0" algn="l" rtl="0">
              <a:spcBef>
                <a:spcPts val="800"/>
              </a:spcBef>
              <a:spcAft>
                <a:spcPts val="0"/>
              </a:spcAft>
              <a:buNone/>
            </a:pPr>
            <a:r>
              <a:rPr lang="en"/>
              <a:t>Linux</a:t>
            </a:r>
            <a:endParaRPr/>
          </a:p>
        </p:txBody>
      </p:sp>
      <p:pic>
        <p:nvPicPr>
          <p:cNvPr id="151" name="Google Shape;151;p25"/>
          <p:cNvPicPr preferRelativeResize="0"/>
          <p:nvPr/>
        </p:nvPicPr>
        <p:blipFill>
          <a:blip r:embed="rId3">
            <a:alphaModFix/>
          </a:blip>
          <a:stretch>
            <a:fillRect/>
          </a:stretch>
        </p:blipFill>
        <p:spPr>
          <a:xfrm>
            <a:off x="1268250" y="1151638"/>
            <a:ext cx="630200" cy="727125"/>
          </a:xfrm>
          <a:prstGeom prst="rect">
            <a:avLst/>
          </a:prstGeom>
          <a:noFill/>
          <a:ln>
            <a:noFill/>
          </a:ln>
        </p:spPr>
      </p:pic>
      <p:sp>
        <p:nvSpPr>
          <p:cNvPr id="152" name="Google Shape;152;p25"/>
          <p:cNvSpPr txBox="1">
            <a:spLocks noGrp="1"/>
          </p:cNvSpPr>
          <p:nvPr>
            <p:ph type="body" idx="1"/>
          </p:nvPr>
        </p:nvSpPr>
        <p:spPr>
          <a:xfrm>
            <a:off x="4638741" y="1260810"/>
            <a:ext cx="3868200" cy="618000"/>
          </a:xfrm>
          <a:prstGeom prst="rect">
            <a:avLst/>
          </a:prstGeom>
        </p:spPr>
        <p:txBody>
          <a:bodyPr spcFirstLastPara="1" wrap="square" lIns="68575" tIns="34275" rIns="68575" bIns="34275" anchor="b" anchorCtr="0">
            <a:noAutofit/>
          </a:bodyPr>
          <a:lstStyle/>
          <a:p>
            <a:pPr marL="0" lvl="0" indent="0" algn="l" rtl="0">
              <a:spcBef>
                <a:spcPts val="800"/>
              </a:spcBef>
              <a:spcAft>
                <a:spcPts val="0"/>
              </a:spcAft>
              <a:buNone/>
            </a:pPr>
            <a:r>
              <a:rPr lang="en"/>
              <a:t>Kubernetes</a:t>
            </a:r>
            <a:endParaRPr/>
          </a:p>
        </p:txBody>
      </p:sp>
      <p:pic>
        <p:nvPicPr>
          <p:cNvPr id="153" name="Google Shape;153;p25"/>
          <p:cNvPicPr preferRelativeResize="0"/>
          <p:nvPr/>
        </p:nvPicPr>
        <p:blipFill>
          <a:blip r:embed="rId4">
            <a:alphaModFix/>
          </a:blip>
          <a:stretch>
            <a:fillRect/>
          </a:stretch>
        </p:blipFill>
        <p:spPr>
          <a:xfrm>
            <a:off x="5878298" y="1151612"/>
            <a:ext cx="749403" cy="72712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6"/>
          <p:cNvSpPr txBox="1">
            <a:spLocks noGrp="1"/>
          </p:cNvSpPr>
          <p:nvPr>
            <p:ph type="body" idx="1"/>
          </p:nvPr>
        </p:nvSpPr>
        <p:spPr>
          <a:xfrm>
            <a:off x="629841" y="1260872"/>
            <a:ext cx="3868200" cy="618000"/>
          </a:xfrm>
          <a:prstGeom prst="rect">
            <a:avLst/>
          </a:prstGeom>
        </p:spPr>
        <p:txBody>
          <a:bodyPr spcFirstLastPara="1" wrap="square" lIns="68575" tIns="34275" rIns="68575" bIns="34275" anchor="b" anchorCtr="0">
            <a:noAutofit/>
          </a:bodyPr>
          <a:lstStyle/>
          <a:p>
            <a:pPr marL="0" lvl="0" indent="0" algn="l" rtl="0">
              <a:spcBef>
                <a:spcPts val="800"/>
              </a:spcBef>
              <a:spcAft>
                <a:spcPts val="0"/>
              </a:spcAft>
              <a:buNone/>
            </a:pPr>
            <a:r>
              <a:rPr lang="en"/>
              <a:t>Kubernetes</a:t>
            </a:r>
            <a:endParaRPr/>
          </a:p>
        </p:txBody>
      </p:sp>
      <p:sp>
        <p:nvSpPr>
          <p:cNvPr id="159" name="Google Shape;159;p26"/>
          <p:cNvSpPr txBox="1">
            <a:spLocks noGrp="1"/>
          </p:cNvSpPr>
          <p:nvPr>
            <p:ph type="body" idx="2"/>
          </p:nvPr>
        </p:nvSpPr>
        <p:spPr>
          <a:xfrm>
            <a:off x="629841" y="1878806"/>
            <a:ext cx="3868200" cy="2763300"/>
          </a:xfrm>
          <a:prstGeom prst="rect">
            <a:avLst/>
          </a:prstGeom>
        </p:spPr>
        <p:txBody>
          <a:bodyPr spcFirstLastPara="1" wrap="square" lIns="68575" tIns="34275" rIns="68575" bIns="34275" anchor="t" anchorCtr="0">
            <a:noAutofit/>
          </a:bodyPr>
          <a:lstStyle/>
          <a:p>
            <a:pPr marL="457200" lvl="0" indent="-298450" algn="l" rtl="0">
              <a:spcBef>
                <a:spcPts val="800"/>
              </a:spcBef>
              <a:spcAft>
                <a:spcPts val="0"/>
              </a:spcAft>
              <a:buSzPts val="1100"/>
              <a:buChar char="•"/>
            </a:pPr>
            <a:r>
              <a:rPr lang="en" sz="1800"/>
              <a:t>large, open developer community</a:t>
            </a:r>
            <a:endParaRPr sz="1800"/>
          </a:p>
          <a:p>
            <a:pPr marL="457200" lvl="0" indent="-298450" algn="l" rtl="0">
              <a:spcBef>
                <a:spcPts val="1000"/>
              </a:spcBef>
              <a:spcAft>
                <a:spcPts val="0"/>
              </a:spcAft>
              <a:buSzPts val="1100"/>
              <a:buChar char="•"/>
            </a:pPr>
            <a:r>
              <a:rPr lang="en" sz="1800"/>
              <a:t>monolithic core</a:t>
            </a:r>
            <a:endParaRPr sz="1800"/>
          </a:p>
          <a:p>
            <a:pPr marL="457200" lvl="0" indent="-298450" algn="l" rtl="0">
              <a:spcBef>
                <a:spcPts val="1000"/>
              </a:spcBef>
              <a:spcAft>
                <a:spcPts val="0"/>
              </a:spcAft>
              <a:buSzPts val="1100"/>
              <a:buChar char="•"/>
            </a:pPr>
            <a:r>
              <a:rPr lang="en" sz="1800"/>
              <a:t>core is a commodity</a:t>
            </a:r>
            <a:endParaRPr sz="1800"/>
          </a:p>
          <a:p>
            <a:pPr marL="457200" lvl="0" indent="-298450" algn="l" rtl="0">
              <a:spcBef>
                <a:spcPts val="1000"/>
              </a:spcBef>
              <a:spcAft>
                <a:spcPts val="0"/>
              </a:spcAft>
              <a:buSzPts val="1100"/>
              <a:buChar char="•"/>
            </a:pPr>
            <a:r>
              <a:rPr lang="en" sz="1800"/>
              <a:t>millions of lines of code</a:t>
            </a:r>
            <a:endParaRPr sz="1800"/>
          </a:p>
          <a:p>
            <a:pPr marL="457200" lvl="0" indent="-298450" algn="l" rtl="0">
              <a:spcBef>
                <a:spcPts val="1000"/>
              </a:spcBef>
              <a:spcAft>
                <a:spcPts val="0"/>
              </a:spcAft>
              <a:buSzPts val="1100"/>
              <a:buChar char="•"/>
            </a:pPr>
            <a:r>
              <a:rPr lang="en" sz="1800"/>
              <a:t>core requires other independent out-of-core components</a:t>
            </a:r>
            <a:endParaRPr sz="1800"/>
          </a:p>
          <a:p>
            <a:pPr marL="457200" lvl="0" indent="-298450" algn="l" rtl="0">
              <a:spcBef>
                <a:spcPts val="1000"/>
              </a:spcBef>
              <a:spcAft>
                <a:spcPts val="1000"/>
              </a:spcAft>
              <a:buSzPts val="1100"/>
              <a:buChar char="•"/>
            </a:pPr>
            <a:r>
              <a:rPr lang="en" sz="1800"/>
              <a:t>opinionated distributions</a:t>
            </a:r>
            <a:endParaRPr sz="1800"/>
          </a:p>
        </p:txBody>
      </p:sp>
      <p:sp>
        <p:nvSpPr>
          <p:cNvPr id="160" name="Google Shape;160;p26"/>
          <p:cNvSpPr txBox="1">
            <a:spLocks noGrp="1"/>
          </p:cNvSpPr>
          <p:nvPr>
            <p:ph type="body" idx="3"/>
          </p:nvPr>
        </p:nvSpPr>
        <p:spPr>
          <a:xfrm>
            <a:off x="4629150" y="1260872"/>
            <a:ext cx="3887400" cy="618000"/>
          </a:xfrm>
          <a:prstGeom prst="rect">
            <a:avLst/>
          </a:prstGeom>
        </p:spPr>
        <p:txBody>
          <a:bodyPr spcFirstLastPara="1" wrap="square" lIns="68575" tIns="34275" rIns="68575" bIns="34275" anchor="b" anchorCtr="0">
            <a:noAutofit/>
          </a:bodyPr>
          <a:lstStyle/>
          <a:p>
            <a:pPr marL="0" lvl="0" indent="0" algn="l" rtl="0">
              <a:spcBef>
                <a:spcPts val="800"/>
              </a:spcBef>
              <a:spcAft>
                <a:spcPts val="0"/>
              </a:spcAft>
              <a:buNone/>
            </a:pPr>
            <a:r>
              <a:rPr lang="en"/>
              <a:t>Linux</a:t>
            </a:r>
            <a:endParaRPr/>
          </a:p>
        </p:txBody>
      </p:sp>
      <p:sp>
        <p:nvSpPr>
          <p:cNvPr id="161" name="Google Shape;161;p26"/>
          <p:cNvSpPr txBox="1">
            <a:spLocks noGrp="1"/>
          </p:cNvSpPr>
          <p:nvPr>
            <p:ph type="body" idx="4"/>
          </p:nvPr>
        </p:nvSpPr>
        <p:spPr>
          <a:xfrm>
            <a:off x="4629150" y="1878806"/>
            <a:ext cx="3887400" cy="2763300"/>
          </a:xfrm>
          <a:prstGeom prst="rect">
            <a:avLst/>
          </a:prstGeom>
        </p:spPr>
        <p:txBody>
          <a:bodyPr spcFirstLastPara="1" wrap="square" lIns="68575" tIns="34275" rIns="68575" bIns="34275" anchor="t" anchorCtr="0">
            <a:noAutofit/>
          </a:bodyPr>
          <a:lstStyle/>
          <a:p>
            <a:pPr marL="457200" lvl="0" indent="-298450" algn="l" rtl="0">
              <a:spcBef>
                <a:spcPts val="800"/>
              </a:spcBef>
              <a:spcAft>
                <a:spcPts val="0"/>
              </a:spcAft>
              <a:buSzPts val="1100"/>
              <a:buChar char="•"/>
            </a:pPr>
            <a:r>
              <a:rPr lang="en" sz="1800"/>
              <a:t>large, open developer community</a:t>
            </a:r>
            <a:endParaRPr sz="1800"/>
          </a:p>
          <a:p>
            <a:pPr marL="457200" lvl="0" indent="-298450" algn="l" rtl="0">
              <a:spcBef>
                <a:spcPts val="1000"/>
              </a:spcBef>
              <a:spcAft>
                <a:spcPts val="0"/>
              </a:spcAft>
              <a:buSzPts val="1100"/>
              <a:buChar char="•"/>
            </a:pPr>
            <a:r>
              <a:rPr lang="en" sz="1800"/>
              <a:t>monolithic core</a:t>
            </a:r>
            <a:endParaRPr sz="1800"/>
          </a:p>
          <a:p>
            <a:pPr marL="457200" lvl="0" indent="-298450" algn="l" rtl="0">
              <a:spcBef>
                <a:spcPts val="1000"/>
              </a:spcBef>
              <a:spcAft>
                <a:spcPts val="0"/>
              </a:spcAft>
              <a:buSzPts val="1100"/>
              <a:buChar char="•"/>
            </a:pPr>
            <a:r>
              <a:rPr lang="en" sz="1800"/>
              <a:t>core is a commodity</a:t>
            </a:r>
            <a:endParaRPr sz="1800"/>
          </a:p>
          <a:p>
            <a:pPr marL="457200" lvl="0" indent="-298450" algn="l" rtl="0">
              <a:spcBef>
                <a:spcPts val="1000"/>
              </a:spcBef>
              <a:spcAft>
                <a:spcPts val="0"/>
              </a:spcAft>
              <a:buSzPts val="1100"/>
              <a:buChar char="•"/>
            </a:pPr>
            <a:r>
              <a:rPr lang="en" sz="1800"/>
              <a:t>millions of lines of code</a:t>
            </a:r>
            <a:endParaRPr sz="1800"/>
          </a:p>
          <a:p>
            <a:pPr marL="457200" lvl="0" indent="-298450" algn="l" rtl="0">
              <a:spcBef>
                <a:spcPts val="1000"/>
              </a:spcBef>
              <a:spcAft>
                <a:spcPts val="0"/>
              </a:spcAft>
              <a:buSzPts val="1100"/>
              <a:buChar char="•"/>
            </a:pPr>
            <a:r>
              <a:rPr lang="en" sz="1800"/>
              <a:t>core requires other independent out-of-core components</a:t>
            </a:r>
            <a:endParaRPr sz="1800"/>
          </a:p>
          <a:p>
            <a:pPr marL="457200" lvl="0" indent="-298450" algn="l" rtl="0">
              <a:spcBef>
                <a:spcPts val="1000"/>
              </a:spcBef>
              <a:spcAft>
                <a:spcPts val="1000"/>
              </a:spcAft>
              <a:buSzPts val="1100"/>
              <a:buChar char="•"/>
            </a:pPr>
            <a:r>
              <a:rPr lang="en" sz="1800"/>
              <a:t>opinionated distributions</a:t>
            </a:r>
            <a:endParaRPr/>
          </a:p>
        </p:txBody>
      </p:sp>
      <p:pic>
        <p:nvPicPr>
          <p:cNvPr id="162" name="Google Shape;162;p26"/>
          <p:cNvPicPr preferRelativeResize="0"/>
          <p:nvPr/>
        </p:nvPicPr>
        <p:blipFill>
          <a:blip r:embed="rId3">
            <a:alphaModFix/>
          </a:blip>
          <a:stretch>
            <a:fillRect/>
          </a:stretch>
        </p:blipFill>
        <p:spPr>
          <a:xfrm>
            <a:off x="5277150" y="1151675"/>
            <a:ext cx="630200" cy="727125"/>
          </a:xfrm>
          <a:prstGeom prst="rect">
            <a:avLst/>
          </a:prstGeom>
          <a:noFill/>
          <a:ln>
            <a:noFill/>
          </a:ln>
        </p:spPr>
      </p:pic>
      <p:pic>
        <p:nvPicPr>
          <p:cNvPr id="163" name="Google Shape;163;p26"/>
          <p:cNvPicPr preferRelativeResize="0"/>
          <p:nvPr/>
        </p:nvPicPr>
        <p:blipFill>
          <a:blip r:embed="rId4">
            <a:alphaModFix/>
          </a:blip>
          <a:stretch>
            <a:fillRect/>
          </a:stretch>
        </p:blipFill>
        <p:spPr>
          <a:xfrm>
            <a:off x="1869398" y="1151675"/>
            <a:ext cx="749403" cy="727129"/>
          </a:xfrm>
          <a:prstGeom prst="rect">
            <a:avLst/>
          </a:prstGeom>
          <a:noFill/>
          <a:ln>
            <a:noFill/>
          </a:ln>
        </p:spPr>
      </p:pic>
      <p:sp>
        <p:nvSpPr>
          <p:cNvPr id="164" name="Google Shape;164;p26"/>
          <p:cNvSpPr txBox="1">
            <a:spLocks noGrp="1"/>
          </p:cNvSpPr>
          <p:nvPr>
            <p:ph type="title"/>
          </p:nvPr>
        </p:nvSpPr>
        <p:spPr>
          <a:xfrm>
            <a:off x="629841"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Kubernetes is the Linux of the Cloud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7"/>
          <p:cNvSpPr txBox="1">
            <a:spLocks noGrp="1"/>
          </p:cNvSpPr>
          <p:nvPr>
            <p:ph type="body" idx="2"/>
          </p:nvPr>
        </p:nvSpPr>
        <p:spPr>
          <a:xfrm>
            <a:off x="629841" y="1878806"/>
            <a:ext cx="3868200" cy="2763300"/>
          </a:xfrm>
          <a:prstGeom prst="rect">
            <a:avLst/>
          </a:prstGeom>
        </p:spPr>
        <p:txBody>
          <a:bodyPr spcFirstLastPara="1" wrap="square" lIns="68575" tIns="34275" rIns="68575" bIns="34275" anchor="t" anchorCtr="0">
            <a:noAutofit/>
          </a:bodyPr>
          <a:lstStyle/>
          <a:p>
            <a:pPr marL="457200" lvl="0" indent="-298450" algn="l" rtl="0">
              <a:spcBef>
                <a:spcPts val="800"/>
              </a:spcBef>
              <a:spcAft>
                <a:spcPts val="0"/>
              </a:spcAft>
              <a:buSzPts val="1100"/>
              <a:buChar char="•"/>
            </a:pPr>
            <a:r>
              <a:rPr lang="en" sz="1800"/>
              <a:t>large, open developer community</a:t>
            </a:r>
            <a:endParaRPr sz="1800"/>
          </a:p>
          <a:p>
            <a:pPr marL="457200" lvl="0" indent="-298450" algn="l" rtl="0">
              <a:spcBef>
                <a:spcPts val="1000"/>
              </a:spcBef>
              <a:spcAft>
                <a:spcPts val="0"/>
              </a:spcAft>
              <a:buSzPts val="1100"/>
              <a:buChar char="•"/>
            </a:pPr>
            <a:r>
              <a:rPr lang="en" sz="1800"/>
              <a:t>monolithic core</a:t>
            </a:r>
            <a:endParaRPr sz="1800"/>
          </a:p>
          <a:p>
            <a:pPr marL="457200" lvl="0" indent="-298450" algn="l" rtl="0">
              <a:spcBef>
                <a:spcPts val="1000"/>
              </a:spcBef>
              <a:spcAft>
                <a:spcPts val="0"/>
              </a:spcAft>
              <a:buSzPts val="1100"/>
              <a:buChar char="•"/>
            </a:pPr>
            <a:r>
              <a:rPr lang="en" sz="1800"/>
              <a:t>core is a commodity</a:t>
            </a:r>
            <a:endParaRPr sz="1800"/>
          </a:p>
          <a:p>
            <a:pPr marL="457200" lvl="0" indent="-298450" algn="l" rtl="0">
              <a:spcBef>
                <a:spcPts val="1000"/>
              </a:spcBef>
              <a:spcAft>
                <a:spcPts val="0"/>
              </a:spcAft>
              <a:buSzPts val="1100"/>
              <a:buChar char="•"/>
            </a:pPr>
            <a:r>
              <a:rPr lang="en" sz="1800"/>
              <a:t>millions of lines of code</a:t>
            </a:r>
            <a:endParaRPr sz="1800"/>
          </a:p>
          <a:p>
            <a:pPr marL="457200" lvl="0" indent="-298450" algn="l" rtl="0">
              <a:spcBef>
                <a:spcPts val="1000"/>
              </a:spcBef>
              <a:spcAft>
                <a:spcPts val="0"/>
              </a:spcAft>
              <a:buSzPts val="1100"/>
              <a:buChar char="•"/>
            </a:pPr>
            <a:r>
              <a:rPr lang="en" sz="1800"/>
              <a:t>core requires other independent out-of-core components</a:t>
            </a:r>
            <a:endParaRPr sz="1800"/>
          </a:p>
          <a:p>
            <a:pPr marL="457200" lvl="0" indent="-298450" algn="l" rtl="0">
              <a:spcBef>
                <a:spcPts val="1000"/>
              </a:spcBef>
              <a:spcAft>
                <a:spcPts val="1000"/>
              </a:spcAft>
              <a:buSzPts val="1100"/>
              <a:buChar char="•"/>
            </a:pPr>
            <a:r>
              <a:rPr lang="en" sz="1800"/>
              <a:t>opinionated distributions</a:t>
            </a:r>
            <a:endParaRPr sz="1800"/>
          </a:p>
        </p:txBody>
      </p:sp>
      <p:sp>
        <p:nvSpPr>
          <p:cNvPr id="170" name="Google Shape;170;p27"/>
          <p:cNvSpPr txBox="1">
            <a:spLocks noGrp="1"/>
          </p:cNvSpPr>
          <p:nvPr>
            <p:ph type="body" idx="4"/>
          </p:nvPr>
        </p:nvSpPr>
        <p:spPr>
          <a:xfrm>
            <a:off x="4629150" y="1878806"/>
            <a:ext cx="3887400" cy="2763300"/>
          </a:xfrm>
          <a:prstGeom prst="rect">
            <a:avLst/>
          </a:prstGeom>
        </p:spPr>
        <p:txBody>
          <a:bodyPr spcFirstLastPara="1" wrap="square" lIns="68575" tIns="34275" rIns="68575" bIns="34275" anchor="t" anchorCtr="0">
            <a:noAutofit/>
          </a:bodyPr>
          <a:lstStyle/>
          <a:p>
            <a:pPr marL="457200" lvl="0" indent="-298450" algn="l" rtl="0">
              <a:spcBef>
                <a:spcPts val="800"/>
              </a:spcBef>
              <a:spcAft>
                <a:spcPts val="0"/>
              </a:spcAft>
              <a:buSzPts val="1100"/>
              <a:buChar char="•"/>
            </a:pPr>
            <a:r>
              <a:rPr lang="en" sz="1800"/>
              <a:t>large, open developer community</a:t>
            </a:r>
            <a:endParaRPr sz="1800"/>
          </a:p>
          <a:p>
            <a:pPr marL="457200" lvl="0" indent="-298450" algn="l" rtl="0">
              <a:spcBef>
                <a:spcPts val="1000"/>
              </a:spcBef>
              <a:spcAft>
                <a:spcPts val="0"/>
              </a:spcAft>
              <a:buSzPts val="1100"/>
              <a:buChar char="•"/>
            </a:pPr>
            <a:r>
              <a:rPr lang="en" sz="1800"/>
              <a:t>monolithic</a:t>
            </a:r>
            <a:endParaRPr sz="1800" b="1"/>
          </a:p>
          <a:p>
            <a:pPr marL="457200" lvl="0" indent="-298450" algn="l" rtl="0">
              <a:spcBef>
                <a:spcPts val="1000"/>
              </a:spcBef>
              <a:spcAft>
                <a:spcPts val="0"/>
              </a:spcAft>
              <a:buSzPts val="1100"/>
              <a:buChar char="•"/>
            </a:pPr>
            <a:r>
              <a:rPr lang="en" sz="1800"/>
              <a:t>core is a commodity</a:t>
            </a:r>
            <a:endParaRPr sz="1800"/>
          </a:p>
          <a:p>
            <a:pPr marL="457200" lvl="0" indent="-298450" algn="l" rtl="0">
              <a:spcBef>
                <a:spcPts val="1000"/>
              </a:spcBef>
              <a:spcAft>
                <a:spcPts val="0"/>
              </a:spcAft>
              <a:buSzPts val="1100"/>
              <a:buChar char="•"/>
            </a:pPr>
            <a:r>
              <a:rPr lang="en" sz="1800"/>
              <a:t>millions of lines of code</a:t>
            </a:r>
            <a:endParaRPr sz="1800"/>
          </a:p>
          <a:p>
            <a:pPr marL="457200" lvl="0" indent="-298450" algn="l" rtl="0">
              <a:spcBef>
                <a:spcPts val="1000"/>
              </a:spcBef>
              <a:spcAft>
                <a:spcPts val="0"/>
              </a:spcAft>
              <a:buSzPts val="1100"/>
              <a:buChar char="•"/>
            </a:pPr>
            <a:r>
              <a:rPr lang="en" sz="1800"/>
              <a:t>core requires other independent out-of-core components</a:t>
            </a:r>
            <a:endParaRPr sz="1800"/>
          </a:p>
          <a:p>
            <a:pPr marL="457200" lvl="0" indent="-298450" algn="l" rtl="0">
              <a:spcBef>
                <a:spcPts val="1000"/>
              </a:spcBef>
              <a:spcAft>
                <a:spcPts val="1000"/>
              </a:spcAft>
              <a:buSzPts val="1100"/>
              <a:buChar char="•"/>
            </a:pPr>
            <a:r>
              <a:rPr lang="en" sz="1800"/>
              <a:t>opinionated </a:t>
            </a:r>
            <a:endParaRPr sz="3400" b="1"/>
          </a:p>
        </p:txBody>
      </p:sp>
      <p:sp>
        <p:nvSpPr>
          <p:cNvPr id="171" name="Google Shape;171;p27"/>
          <p:cNvSpPr txBox="1"/>
          <p:nvPr/>
        </p:nvSpPr>
        <p:spPr>
          <a:xfrm>
            <a:off x="6308300" y="4022775"/>
            <a:ext cx="2411100" cy="4959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800"/>
              </a:spcBef>
              <a:spcAft>
                <a:spcPts val="1000"/>
              </a:spcAft>
              <a:buNone/>
            </a:pPr>
            <a:r>
              <a:rPr lang="en" sz="3100" b="1">
                <a:solidFill>
                  <a:schemeClr val="dk1"/>
                </a:solidFill>
                <a:latin typeface="Calibri"/>
                <a:ea typeface="Calibri"/>
                <a:cs typeface="Calibri"/>
                <a:sym typeface="Calibri"/>
              </a:rPr>
              <a:t>distributions</a:t>
            </a:r>
            <a:endParaRPr>
              <a:latin typeface="Calibri"/>
              <a:ea typeface="Calibri"/>
              <a:cs typeface="Calibri"/>
              <a:sym typeface="Calibri"/>
            </a:endParaRPr>
          </a:p>
        </p:txBody>
      </p:sp>
      <p:sp>
        <p:nvSpPr>
          <p:cNvPr id="172" name="Google Shape;172;p27"/>
          <p:cNvSpPr txBox="1"/>
          <p:nvPr/>
        </p:nvSpPr>
        <p:spPr>
          <a:xfrm>
            <a:off x="6133900" y="2285900"/>
            <a:ext cx="1956300" cy="4959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1000"/>
              </a:spcAft>
              <a:buNone/>
            </a:pPr>
            <a:r>
              <a:rPr lang="en" sz="3100" b="1">
                <a:solidFill>
                  <a:schemeClr val="dk1"/>
                </a:solidFill>
                <a:latin typeface="Calibri"/>
                <a:ea typeface="Calibri"/>
                <a:cs typeface="Calibri"/>
                <a:sym typeface="Calibri"/>
              </a:rPr>
              <a:t>kernel</a:t>
            </a:r>
            <a:endParaRPr sz="2700">
              <a:latin typeface="Calibri"/>
              <a:ea typeface="Calibri"/>
              <a:cs typeface="Calibri"/>
              <a:sym typeface="Calibri"/>
            </a:endParaRPr>
          </a:p>
        </p:txBody>
      </p:sp>
      <p:sp>
        <p:nvSpPr>
          <p:cNvPr id="173" name="Google Shape;173;p27"/>
          <p:cNvSpPr txBox="1">
            <a:spLocks noGrp="1"/>
          </p:cNvSpPr>
          <p:nvPr>
            <p:ph type="body" idx="1"/>
          </p:nvPr>
        </p:nvSpPr>
        <p:spPr>
          <a:xfrm>
            <a:off x="629841" y="1260872"/>
            <a:ext cx="3868200" cy="618000"/>
          </a:xfrm>
          <a:prstGeom prst="rect">
            <a:avLst/>
          </a:prstGeom>
        </p:spPr>
        <p:txBody>
          <a:bodyPr spcFirstLastPara="1" wrap="square" lIns="68575" tIns="34275" rIns="68575" bIns="34275" anchor="b" anchorCtr="0">
            <a:noAutofit/>
          </a:bodyPr>
          <a:lstStyle/>
          <a:p>
            <a:pPr marL="0" lvl="0" indent="0" algn="l" rtl="0">
              <a:spcBef>
                <a:spcPts val="800"/>
              </a:spcBef>
              <a:spcAft>
                <a:spcPts val="0"/>
              </a:spcAft>
              <a:buNone/>
            </a:pPr>
            <a:r>
              <a:rPr lang="en"/>
              <a:t>Kubernetes</a:t>
            </a:r>
            <a:endParaRPr/>
          </a:p>
        </p:txBody>
      </p:sp>
      <p:sp>
        <p:nvSpPr>
          <p:cNvPr id="174" name="Google Shape;174;p27"/>
          <p:cNvSpPr txBox="1">
            <a:spLocks noGrp="1"/>
          </p:cNvSpPr>
          <p:nvPr>
            <p:ph type="body" idx="3"/>
          </p:nvPr>
        </p:nvSpPr>
        <p:spPr>
          <a:xfrm>
            <a:off x="4629150" y="1260872"/>
            <a:ext cx="3887400" cy="618000"/>
          </a:xfrm>
          <a:prstGeom prst="rect">
            <a:avLst/>
          </a:prstGeom>
        </p:spPr>
        <p:txBody>
          <a:bodyPr spcFirstLastPara="1" wrap="square" lIns="68575" tIns="34275" rIns="68575" bIns="34275" anchor="b" anchorCtr="0">
            <a:noAutofit/>
          </a:bodyPr>
          <a:lstStyle/>
          <a:p>
            <a:pPr marL="0" lvl="0" indent="0" algn="l" rtl="0">
              <a:spcBef>
                <a:spcPts val="800"/>
              </a:spcBef>
              <a:spcAft>
                <a:spcPts val="0"/>
              </a:spcAft>
              <a:buNone/>
            </a:pPr>
            <a:r>
              <a:rPr lang="en"/>
              <a:t>Linux</a:t>
            </a:r>
            <a:endParaRPr/>
          </a:p>
        </p:txBody>
      </p:sp>
      <p:pic>
        <p:nvPicPr>
          <p:cNvPr id="175" name="Google Shape;175;p27"/>
          <p:cNvPicPr preferRelativeResize="0"/>
          <p:nvPr/>
        </p:nvPicPr>
        <p:blipFill>
          <a:blip r:embed="rId3">
            <a:alphaModFix/>
          </a:blip>
          <a:stretch>
            <a:fillRect/>
          </a:stretch>
        </p:blipFill>
        <p:spPr>
          <a:xfrm>
            <a:off x="5277150" y="1151675"/>
            <a:ext cx="630200" cy="727125"/>
          </a:xfrm>
          <a:prstGeom prst="rect">
            <a:avLst/>
          </a:prstGeom>
          <a:noFill/>
          <a:ln>
            <a:noFill/>
          </a:ln>
        </p:spPr>
      </p:pic>
      <p:pic>
        <p:nvPicPr>
          <p:cNvPr id="176" name="Google Shape;176;p27"/>
          <p:cNvPicPr preferRelativeResize="0"/>
          <p:nvPr/>
        </p:nvPicPr>
        <p:blipFill>
          <a:blip r:embed="rId4">
            <a:alphaModFix/>
          </a:blip>
          <a:stretch>
            <a:fillRect/>
          </a:stretch>
        </p:blipFill>
        <p:spPr>
          <a:xfrm>
            <a:off x="1869398" y="1151675"/>
            <a:ext cx="749403" cy="727129"/>
          </a:xfrm>
          <a:prstGeom prst="rect">
            <a:avLst/>
          </a:prstGeom>
          <a:noFill/>
          <a:ln>
            <a:noFill/>
          </a:ln>
        </p:spPr>
      </p:pic>
      <p:sp>
        <p:nvSpPr>
          <p:cNvPr id="177" name="Google Shape;177;p27"/>
          <p:cNvSpPr txBox="1">
            <a:spLocks noGrp="1"/>
          </p:cNvSpPr>
          <p:nvPr>
            <p:ph type="title"/>
          </p:nvPr>
        </p:nvSpPr>
        <p:spPr>
          <a:xfrm>
            <a:off x="629841"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Kubernetes is the Linux of the Cloud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8"/>
          <p:cNvSpPr txBox="1">
            <a:spLocks noGrp="1"/>
          </p:cNvSpPr>
          <p:nvPr>
            <p:ph type="body" idx="1"/>
          </p:nvPr>
        </p:nvSpPr>
        <p:spPr>
          <a:xfrm>
            <a:off x="628641" y="464747"/>
            <a:ext cx="3868200" cy="618000"/>
          </a:xfrm>
          <a:prstGeom prst="rect">
            <a:avLst/>
          </a:prstGeom>
        </p:spPr>
        <p:txBody>
          <a:bodyPr spcFirstLastPara="1" wrap="square" lIns="68575" tIns="34275" rIns="68575" bIns="34275" anchor="b" anchorCtr="0">
            <a:noAutofit/>
          </a:bodyPr>
          <a:lstStyle/>
          <a:p>
            <a:pPr marL="0" lvl="0" indent="0" algn="l" rtl="0">
              <a:spcBef>
                <a:spcPts val="800"/>
              </a:spcBef>
              <a:spcAft>
                <a:spcPts val="0"/>
              </a:spcAft>
              <a:buNone/>
            </a:pPr>
            <a:r>
              <a:rPr lang="en"/>
              <a:t>Kubernetes</a:t>
            </a:r>
            <a:endParaRPr/>
          </a:p>
        </p:txBody>
      </p:sp>
      <p:sp>
        <p:nvSpPr>
          <p:cNvPr id="183" name="Google Shape;183;p28"/>
          <p:cNvSpPr txBox="1">
            <a:spLocks noGrp="1"/>
          </p:cNvSpPr>
          <p:nvPr>
            <p:ph type="body" idx="2"/>
          </p:nvPr>
        </p:nvSpPr>
        <p:spPr>
          <a:xfrm>
            <a:off x="629850" y="1160050"/>
            <a:ext cx="3868200" cy="3730500"/>
          </a:xfrm>
          <a:prstGeom prst="rect">
            <a:avLst/>
          </a:prstGeom>
        </p:spPr>
        <p:txBody>
          <a:bodyPr spcFirstLastPara="1" wrap="square" lIns="68575" tIns="34275" rIns="68575" bIns="34275" anchor="t" anchorCtr="0">
            <a:noAutofit/>
          </a:bodyPr>
          <a:lstStyle/>
          <a:p>
            <a:pPr marL="457200" lvl="0" indent="-317500" algn="l" rtl="0">
              <a:spcBef>
                <a:spcPts val="800"/>
              </a:spcBef>
              <a:spcAft>
                <a:spcPts val="1000"/>
              </a:spcAft>
              <a:buSzPts val="1400"/>
              <a:buChar char="•"/>
            </a:pPr>
            <a:r>
              <a:rPr lang="en" sz="1400"/>
              <a:t>GitHub.com/kubernetes/kubernetes</a:t>
            </a:r>
            <a:endParaRPr sz="1400"/>
          </a:p>
        </p:txBody>
      </p:sp>
      <p:sp>
        <p:nvSpPr>
          <p:cNvPr id="184" name="Google Shape;184;p28"/>
          <p:cNvSpPr txBox="1">
            <a:spLocks noGrp="1"/>
          </p:cNvSpPr>
          <p:nvPr>
            <p:ph type="body" idx="3"/>
          </p:nvPr>
        </p:nvSpPr>
        <p:spPr>
          <a:xfrm>
            <a:off x="4627950" y="464747"/>
            <a:ext cx="3887400" cy="618000"/>
          </a:xfrm>
          <a:prstGeom prst="rect">
            <a:avLst/>
          </a:prstGeom>
        </p:spPr>
        <p:txBody>
          <a:bodyPr spcFirstLastPara="1" wrap="square" lIns="68575" tIns="34275" rIns="68575" bIns="34275" anchor="b" anchorCtr="0">
            <a:noAutofit/>
          </a:bodyPr>
          <a:lstStyle/>
          <a:p>
            <a:pPr marL="0" lvl="0" indent="0" algn="l" rtl="0">
              <a:spcBef>
                <a:spcPts val="800"/>
              </a:spcBef>
              <a:spcAft>
                <a:spcPts val="0"/>
              </a:spcAft>
              <a:buNone/>
            </a:pPr>
            <a:r>
              <a:rPr lang="en"/>
              <a:t>Linux</a:t>
            </a:r>
            <a:endParaRPr/>
          </a:p>
        </p:txBody>
      </p:sp>
      <p:sp>
        <p:nvSpPr>
          <p:cNvPr id="185" name="Google Shape;185;p28"/>
          <p:cNvSpPr txBox="1">
            <a:spLocks noGrp="1"/>
          </p:cNvSpPr>
          <p:nvPr>
            <p:ph type="body" idx="4"/>
          </p:nvPr>
        </p:nvSpPr>
        <p:spPr>
          <a:xfrm>
            <a:off x="4629152" y="1160050"/>
            <a:ext cx="3887400" cy="3730500"/>
          </a:xfrm>
          <a:prstGeom prst="rect">
            <a:avLst/>
          </a:prstGeom>
        </p:spPr>
        <p:txBody>
          <a:bodyPr spcFirstLastPara="1" wrap="square" lIns="68575" tIns="34275" rIns="68575" bIns="34275" anchor="t" anchorCtr="0">
            <a:noAutofit/>
          </a:bodyPr>
          <a:lstStyle/>
          <a:p>
            <a:pPr marL="457200" lvl="0" indent="-317500" algn="l" rtl="0">
              <a:spcBef>
                <a:spcPts val="800"/>
              </a:spcBef>
              <a:spcAft>
                <a:spcPts val="1000"/>
              </a:spcAft>
              <a:buSzPts val="1400"/>
              <a:buChar char="•"/>
            </a:pPr>
            <a:r>
              <a:rPr lang="en" sz="1400"/>
              <a:t>Kernel.org</a:t>
            </a:r>
            <a:endParaRPr sz="1400"/>
          </a:p>
        </p:txBody>
      </p:sp>
      <p:pic>
        <p:nvPicPr>
          <p:cNvPr id="186" name="Google Shape;186;p28"/>
          <p:cNvPicPr preferRelativeResize="0"/>
          <p:nvPr/>
        </p:nvPicPr>
        <p:blipFill>
          <a:blip r:embed="rId3">
            <a:alphaModFix/>
          </a:blip>
          <a:stretch>
            <a:fillRect/>
          </a:stretch>
        </p:blipFill>
        <p:spPr>
          <a:xfrm>
            <a:off x="5275950" y="355550"/>
            <a:ext cx="630200" cy="727125"/>
          </a:xfrm>
          <a:prstGeom prst="rect">
            <a:avLst/>
          </a:prstGeom>
          <a:noFill/>
          <a:ln>
            <a:noFill/>
          </a:ln>
        </p:spPr>
      </p:pic>
      <p:pic>
        <p:nvPicPr>
          <p:cNvPr id="187" name="Google Shape;187;p28"/>
          <p:cNvPicPr preferRelativeResize="0"/>
          <p:nvPr/>
        </p:nvPicPr>
        <p:blipFill>
          <a:blip r:embed="rId4">
            <a:alphaModFix/>
          </a:blip>
          <a:stretch>
            <a:fillRect/>
          </a:stretch>
        </p:blipFill>
        <p:spPr>
          <a:xfrm>
            <a:off x="1868198" y="355550"/>
            <a:ext cx="749403" cy="72712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9"/>
          <p:cNvSpPr txBox="1">
            <a:spLocks noGrp="1"/>
          </p:cNvSpPr>
          <p:nvPr>
            <p:ph type="body" idx="1"/>
          </p:nvPr>
        </p:nvSpPr>
        <p:spPr>
          <a:xfrm>
            <a:off x="628641" y="464747"/>
            <a:ext cx="3868200" cy="618000"/>
          </a:xfrm>
          <a:prstGeom prst="rect">
            <a:avLst/>
          </a:prstGeom>
        </p:spPr>
        <p:txBody>
          <a:bodyPr spcFirstLastPara="1" wrap="square" lIns="68575" tIns="34275" rIns="68575" bIns="34275" anchor="b" anchorCtr="0">
            <a:noAutofit/>
          </a:bodyPr>
          <a:lstStyle/>
          <a:p>
            <a:pPr marL="0" lvl="0" indent="0" algn="l" rtl="0">
              <a:spcBef>
                <a:spcPts val="800"/>
              </a:spcBef>
              <a:spcAft>
                <a:spcPts val="0"/>
              </a:spcAft>
              <a:buNone/>
            </a:pPr>
            <a:r>
              <a:rPr lang="en"/>
              <a:t>Kubernetes</a:t>
            </a:r>
            <a:endParaRPr/>
          </a:p>
        </p:txBody>
      </p:sp>
      <p:sp>
        <p:nvSpPr>
          <p:cNvPr id="193" name="Google Shape;193;p29"/>
          <p:cNvSpPr txBox="1">
            <a:spLocks noGrp="1"/>
          </p:cNvSpPr>
          <p:nvPr>
            <p:ph type="body" idx="2"/>
          </p:nvPr>
        </p:nvSpPr>
        <p:spPr>
          <a:xfrm>
            <a:off x="629850" y="1160050"/>
            <a:ext cx="3868200" cy="3730500"/>
          </a:xfrm>
          <a:prstGeom prst="rect">
            <a:avLst/>
          </a:prstGeom>
        </p:spPr>
        <p:txBody>
          <a:bodyPr spcFirstLastPara="1" wrap="square" lIns="68575" tIns="34275" rIns="68575" bIns="34275" anchor="t" anchorCtr="0">
            <a:noAutofit/>
          </a:bodyPr>
          <a:lstStyle/>
          <a:p>
            <a:pPr marL="457200" lvl="0" indent="-317500" algn="l" rtl="0">
              <a:spcBef>
                <a:spcPts val="800"/>
              </a:spcBef>
              <a:spcAft>
                <a:spcPts val="0"/>
              </a:spcAft>
              <a:buSzPts val="1400"/>
              <a:buChar char="•"/>
            </a:pPr>
            <a:r>
              <a:rPr lang="en" sz="1400"/>
              <a:t>GitHub.com/kubernetes/kubernetes</a:t>
            </a:r>
            <a:endParaRPr sz="1400"/>
          </a:p>
          <a:p>
            <a:pPr marL="457200" lvl="0" indent="-317500" algn="l" rtl="0">
              <a:spcBef>
                <a:spcPts val="1000"/>
              </a:spcBef>
              <a:spcAft>
                <a:spcPts val="1000"/>
              </a:spcAft>
              <a:buSzPts val="1400"/>
              <a:buChar char="•"/>
            </a:pPr>
            <a:r>
              <a:rPr lang="en" sz="1400"/>
              <a:t>Rapid core release (4 per year)</a:t>
            </a:r>
            <a:endParaRPr sz="1400"/>
          </a:p>
        </p:txBody>
      </p:sp>
      <p:sp>
        <p:nvSpPr>
          <p:cNvPr id="194" name="Google Shape;194;p29"/>
          <p:cNvSpPr txBox="1">
            <a:spLocks noGrp="1"/>
          </p:cNvSpPr>
          <p:nvPr>
            <p:ph type="body" idx="3"/>
          </p:nvPr>
        </p:nvSpPr>
        <p:spPr>
          <a:xfrm>
            <a:off x="4627950" y="464747"/>
            <a:ext cx="3887400" cy="618000"/>
          </a:xfrm>
          <a:prstGeom prst="rect">
            <a:avLst/>
          </a:prstGeom>
        </p:spPr>
        <p:txBody>
          <a:bodyPr spcFirstLastPara="1" wrap="square" lIns="68575" tIns="34275" rIns="68575" bIns="34275" anchor="b" anchorCtr="0">
            <a:noAutofit/>
          </a:bodyPr>
          <a:lstStyle/>
          <a:p>
            <a:pPr marL="0" lvl="0" indent="0" algn="l" rtl="0">
              <a:spcBef>
                <a:spcPts val="800"/>
              </a:spcBef>
              <a:spcAft>
                <a:spcPts val="0"/>
              </a:spcAft>
              <a:buNone/>
            </a:pPr>
            <a:r>
              <a:rPr lang="en"/>
              <a:t>Linux</a:t>
            </a:r>
            <a:endParaRPr/>
          </a:p>
        </p:txBody>
      </p:sp>
      <p:sp>
        <p:nvSpPr>
          <p:cNvPr id="195" name="Google Shape;195;p29"/>
          <p:cNvSpPr txBox="1">
            <a:spLocks noGrp="1"/>
          </p:cNvSpPr>
          <p:nvPr>
            <p:ph type="body" idx="4"/>
          </p:nvPr>
        </p:nvSpPr>
        <p:spPr>
          <a:xfrm>
            <a:off x="4629152" y="1160050"/>
            <a:ext cx="3887400" cy="3730500"/>
          </a:xfrm>
          <a:prstGeom prst="rect">
            <a:avLst/>
          </a:prstGeom>
        </p:spPr>
        <p:txBody>
          <a:bodyPr spcFirstLastPara="1" wrap="square" lIns="68575" tIns="34275" rIns="68575" bIns="34275" anchor="t" anchorCtr="0">
            <a:noAutofit/>
          </a:bodyPr>
          <a:lstStyle/>
          <a:p>
            <a:pPr marL="457200" lvl="0" indent="-317500" algn="l" rtl="0">
              <a:spcBef>
                <a:spcPts val="800"/>
              </a:spcBef>
              <a:spcAft>
                <a:spcPts val="0"/>
              </a:spcAft>
              <a:buSzPts val="1400"/>
              <a:buChar char="•"/>
            </a:pPr>
            <a:r>
              <a:rPr lang="en" sz="1400"/>
              <a:t>Kernel.org</a:t>
            </a:r>
            <a:endParaRPr sz="1400"/>
          </a:p>
          <a:p>
            <a:pPr marL="457200" lvl="0" indent="-317500" algn="l" rtl="0">
              <a:spcBef>
                <a:spcPts val="1000"/>
              </a:spcBef>
              <a:spcAft>
                <a:spcPts val="1000"/>
              </a:spcAft>
              <a:buSzPts val="1400"/>
              <a:buChar char="•"/>
            </a:pPr>
            <a:r>
              <a:rPr lang="en" sz="1400"/>
              <a:t>Rapid core release (6 per year)</a:t>
            </a:r>
            <a:endParaRPr sz="1400"/>
          </a:p>
        </p:txBody>
      </p:sp>
      <p:pic>
        <p:nvPicPr>
          <p:cNvPr id="196" name="Google Shape;196;p29"/>
          <p:cNvPicPr preferRelativeResize="0"/>
          <p:nvPr/>
        </p:nvPicPr>
        <p:blipFill>
          <a:blip r:embed="rId3">
            <a:alphaModFix/>
          </a:blip>
          <a:stretch>
            <a:fillRect/>
          </a:stretch>
        </p:blipFill>
        <p:spPr>
          <a:xfrm>
            <a:off x="5275950" y="355550"/>
            <a:ext cx="630200" cy="727125"/>
          </a:xfrm>
          <a:prstGeom prst="rect">
            <a:avLst/>
          </a:prstGeom>
          <a:noFill/>
          <a:ln>
            <a:noFill/>
          </a:ln>
        </p:spPr>
      </p:pic>
      <p:pic>
        <p:nvPicPr>
          <p:cNvPr id="197" name="Google Shape;197;p29"/>
          <p:cNvPicPr preferRelativeResize="0"/>
          <p:nvPr/>
        </p:nvPicPr>
        <p:blipFill>
          <a:blip r:embed="rId4">
            <a:alphaModFix/>
          </a:blip>
          <a:stretch>
            <a:fillRect/>
          </a:stretch>
        </p:blipFill>
        <p:spPr>
          <a:xfrm>
            <a:off x="1868198" y="355550"/>
            <a:ext cx="749403" cy="72712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0"/>
          <p:cNvSpPr txBox="1">
            <a:spLocks noGrp="1"/>
          </p:cNvSpPr>
          <p:nvPr>
            <p:ph type="body" idx="1"/>
          </p:nvPr>
        </p:nvSpPr>
        <p:spPr>
          <a:xfrm>
            <a:off x="628641" y="464747"/>
            <a:ext cx="3868200" cy="618000"/>
          </a:xfrm>
          <a:prstGeom prst="rect">
            <a:avLst/>
          </a:prstGeom>
        </p:spPr>
        <p:txBody>
          <a:bodyPr spcFirstLastPara="1" wrap="square" lIns="68575" tIns="34275" rIns="68575" bIns="34275" anchor="b" anchorCtr="0">
            <a:noAutofit/>
          </a:bodyPr>
          <a:lstStyle/>
          <a:p>
            <a:pPr marL="0" lvl="0" indent="0" algn="l" rtl="0">
              <a:spcBef>
                <a:spcPts val="800"/>
              </a:spcBef>
              <a:spcAft>
                <a:spcPts val="0"/>
              </a:spcAft>
              <a:buNone/>
            </a:pPr>
            <a:r>
              <a:rPr lang="en"/>
              <a:t>Kubernetes</a:t>
            </a:r>
            <a:endParaRPr/>
          </a:p>
        </p:txBody>
      </p:sp>
      <p:sp>
        <p:nvSpPr>
          <p:cNvPr id="203" name="Google Shape;203;p30"/>
          <p:cNvSpPr txBox="1">
            <a:spLocks noGrp="1"/>
          </p:cNvSpPr>
          <p:nvPr>
            <p:ph type="body" idx="2"/>
          </p:nvPr>
        </p:nvSpPr>
        <p:spPr>
          <a:xfrm>
            <a:off x="629850" y="1160050"/>
            <a:ext cx="3868200" cy="3730500"/>
          </a:xfrm>
          <a:prstGeom prst="rect">
            <a:avLst/>
          </a:prstGeom>
        </p:spPr>
        <p:txBody>
          <a:bodyPr spcFirstLastPara="1" wrap="square" lIns="68575" tIns="34275" rIns="68575" bIns="34275" anchor="t" anchorCtr="0">
            <a:noAutofit/>
          </a:bodyPr>
          <a:lstStyle/>
          <a:p>
            <a:pPr marL="457200" lvl="0" indent="-317500" algn="l" rtl="0">
              <a:spcBef>
                <a:spcPts val="800"/>
              </a:spcBef>
              <a:spcAft>
                <a:spcPts val="0"/>
              </a:spcAft>
              <a:buSzPts val="1400"/>
              <a:buChar char="•"/>
            </a:pPr>
            <a:r>
              <a:rPr lang="en" sz="1400"/>
              <a:t>GitHub.com/kubernetes/kubernetes</a:t>
            </a:r>
            <a:endParaRPr sz="1400"/>
          </a:p>
          <a:p>
            <a:pPr marL="457200" lvl="0" indent="-317500" algn="l" rtl="0">
              <a:spcBef>
                <a:spcPts val="1000"/>
              </a:spcBef>
              <a:spcAft>
                <a:spcPts val="0"/>
              </a:spcAft>
              <a:buSzPts val="1400"/>
              <a:buChar char="•"/>
            </a:pPr>
            <a:r>
              <a:rPr lang="en" sz="1400"/>
              <a:t>Rapid core release (4 per year)</a:t>
            </a:r>
            <a:endParaRPr sz="1400"/>
          </a:p>
          <a:p>
            <a:pPr marL="457200" lvl="0" indent="-317500" algn="l" rtl="0">
              <a:spcBef>
                <a:spcPts val="1000"/>
              </a:spcBef>
              <a:spcAft>
                <a:spcPts val="1000"/>
              </a:spcAft>
              <a:buSzPts val="1400"/>
              <a:buChar char="•"/>
            </a:pPr>
            <a:r>
              <a:rPr lang="en" sz="1400"/>
              <a:t>Independent out-of-core releases</a:t>
            </a:r>
            <a:endParaRPr sz="1400"/>
          </a:p>
        </p:txBody>
      </p:sp>
      <p:sp>
        <p:nvSpPr>
          <p:cNvPr id="204" name="Google Shape;204;p30"/>
          <p:cNvSpPr txBox="1">
            <a:spLocks noGrp="1"/>
          </p:cNvSpPr>
          <p:nvPr>
            <p:ph type="body" idx="3"/>
          </p:nvPr>
        </p:nvSpPr>
        <p:spPr>
          <a:xfrm>
            <a:off x="4627950" y="464747"/>
            <a:ext cx="3887400" cy="618000"/>
          </a:xfrm>
          <a:prstGeom prst="rect">
            <a:avLst/>
          </a:prstGeom>
        </p:spPr>
        <p:txBody>
          <a:bodyPr spcFirstLastPara="1" wrap="square" lIns="68575" tIns="34275" rIns="68575" bIns="34275" anchor="b" anchorCtr="0">
            <a:noAutofit/>
          </a:bodyPr>
          <a:lstStyle/>
          <a:p>
            <a:pPr marL="0" lvl="0" indent="0" algn="l" rtl="0">
              <a:spcBef>
                <a:spcPts val="800"/>
              </a:spcBef>
              <a:spcAft>
                <a:spcPts val="0"/>
              </a:spcAft>
              <a:buNone/>
            </a:pPr>
            <a:r>
              <a:rPr lang="en"/>
              <a:t>Linux</a:t>
            </a:r>
            <a:endParaRPr/>
          </a:p>
        </p:txBody>
      </p:sp>
      <p:sp>
        <p:nvSpPr>
          <p:cNvPr id="205" name="Google Shape;205;p30"/>
          <p:cNvSpPr txBox="1">
            <a:spLocks noGrp="1"/>
          </p:cNvSpPr>
          <p:nvPr>
            <p:ph type="body" idx="4"/>
          </p:nvPr>
        </p:nvSpPr>
        <p:spPr>
          <a:xfrm>
            <a:off x="4629152" y="1160050"/>
            <a:ext cx="3887400" cy="3730500"/>
          </a:xfrm>
          <a:prstGeom prst="rect">
            <a:avLst/>
          </a:prstGeom>
        </p:spPr>
        <p:txBody>
          <a:bodyPr spcFirstLastPara="1" wrap="square" lIns="68575" tIns="34275" rIns="68575" bIns="34275" anchor="t" anchorCtr="0">
            <a:noAutofit/>
          </a:bodyPr>
          <a:lstStyle/>
          <a:p>
            <a:pPr marL="457200" lvl="0" indent="-317500" algn="l" rtl="0">
              <a:spcBef>
                <a:spcPts val="800"/>
              </a:spcBef>
              <a:spcAft>
                <a:spcPts val="0"/>
              </a:spcAft>
              <a:buSzPts val="1400"/>
              <a:buChar char="•"/>
            </a:pPr>
            <a:r>
              <a:rPr lang="en" sz="1400"/>
              <a:t>Kernel.org</a:t>
            </a:r>
            <a:endParaRPr sz="1400"/>
          </a:p>
          <a:p>
            <a:pPr marL="457200" lvl="0" indent="-317500" algn="l" rtl="0">
              <a:spcBef>
                <a:spcPts val="1000"/>
              </a:spcBef>
              <a:spcAft>
                <a:spcPts val="0"/>
              </a:spcAft>
              <a:buSzPts val="1400"/>
              <a:buChar char="•"/>
            </a:pPr>
            <a:r>
              <a:rPr lang="en" sz="1400"/>
              <a:t>Rapid core release (6 per year)</a:t>
            </a:r>
            <a:endParaRPr sz="1400"/>
          </a:p>
          <a:p>
            <a:pPr marL="457200" lvl="0" indent="-317500" algn="l" rtl="0">
              <a:spcBef>
                <a:spcPts val="1000"/>
              </a:spcBef>
              <a:spcAft>
                <a:spcPts val="1000"/>
              </a:spcAft>
              <a:buSzPts val="1400"/>
              <a:buChar char="•"/>
            </a:pPr>
            <a:r>
              <a:rPr lang="en" sz="1400"/>
              <a:t>Independent out-of-core releases</a:t>
            </a:r>
            <a:endParaRPr sz="1400"/>
          </a:p>
        </p:txBody>
      </p:sp>
      <p:pic>
        <p:nvPicPr>
          <p:cNvPr id="206" name="Google Shape;206;p30"/>
          <p:cNvPicPr preferRelativeResize="0"/>
          <p:nvPr/>
        </p:nvPicPr>
        <p:blipFill>
          <a:blip r:embed="rId3">
            <a:alphaModFix/>
          </a:blip>
          <a:stretch>
            <a:fillRect/>
          </a:stretch>
        </p:blipFill>
        <p:spPr>
          <a:xfrm>
            <a:off x="5275950" y="355550"/>
            <a:ext cx="630200" cy="727125"/>
          </a:xfrm>
          <a:prstGeom prst="rect">
            <a:avLst/>
          </a:prstGeom>
          <a:noFill/>
          <a:ln>
            <a:noFill/>
          </a:ln>
        </p:spPr>
      </p:pic>
      <p:pic>
        <p:nvPicPr>
          <p:cNvPr id="207" name="Google Shape;207;p30"/>
          <p:cNvPicPr preferRelativeResize="0"/>
          <p:nvPr/>
        </p:nvPicPr>
        <p:blipFill>
          <a:blip r:embed="rId4">
            <a:alphaModFix/>
          </a:blip>
          <a:stretch>
            <a:fillRect/>
          </a:stretch>
        </p:blipFill>
        <p:spPr>
          <a:xfrm>
            <a:off x="1868198" y="355550"/>
            <a:ext cx="749403" cy="72712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1"/>
          <p:cNvSpPr txBox="1">
            <a:spLocks noGrp="1"/>
          </p:cNvSpPr>
          <p:nvPr>
            <p:ph type="body" idx="1"/>
          </p:nvPr>
        </p:nvSpPr>
        <p:spPr>
          <a:xfrm>
            <a:off x="628641" y="464747"/>
            <a:ext cx="3868200" cy="618000"/>
          </a:xfrm>
          <a:prstGeom prst="rect">
            <a:avLst/>
          </a:prstGeom>
        </p:spPr>
        <p:txBody>
          <a:bodyPr spcFirstLastPara="1" wrap="square" lIns="68575" tIns="34275" rIns="68575" bIns="34275" anchor="b" anchorCtr="0">
            <a:noAutofit/>
          </a:bodyPr>
          <a:lstStyle/>
          <a:p>
            <a:pPr marL="0" lvl="0" indent="0" algn="l" rtl="0">
              <a:spcBef>
                <a:spcPts val="800"/>
              </a:spcBef>
              <a:spcAft>
                <a:spcPts val="0"/>
              </a:spcAft>
              <a:buNone/>
            </a:pPr>
            <a:r>
              <a:rPr lang="en"/>
              <a:t>Kubernetes</a:t>
            </a:r>
            <a:endParaRPr/>
          </a:p>
        </p:txBody>
      </p:sp>
      <p:sp>
        <p:nvSpPr>
          <p:cNvPr id="213" name="Google Shape;213;p31"/>
          <p:cNvSpPr txBox="1">
            <a:spLocks noGrp="1"/>
          </p:cNvSpPr>
          <p:nvPr>
            <p:ph type="body" idx="2"/>
          </p:nvPr>
        </p:nvSpPr>
        <p:spPr>
          <a:xfrm>
            <a:off x="629850" y="1160050"/>
            <a:ext cx="3868200" cy="3730500"/>
          </a:xfrm>
          <a:prstGeom prst="rect">
            <a:avLst/>
          </a:prstGeom>
        </p:spPr>
        <p:txBody>
          <a:bodyPr spcFirstLastPara="1" wrap="square" lIns="68575" tIns="34275" rIns="68575" bIns="34275" anchor="t" anchorCtr="0">
            <a:noAutofit/>
          </a:bodyPr>
          <a:lstStyle/>
          <a:p>
            <a:pPr marL="457200" lvl="0" indent="-317500" algn="l" rtl="0">
              <a:spcBef>
                <a:spcPts val="800"/>
              </a:spcBef>
              <a:spcAft>
                <a:spcPts val="0"/>
              </a:spcAft>
              <a:buSzPts val="1400"/>
              <a:buChar char="•"/>
            </a:pPr>
            <a:r>
              <a:rPr lang="en" sz="1400"/>
              <a:t>GitHub.com/kubernetes/kubernetes</a:t>
            </a:r>
            <a:endParaRPr sz="1400"/>
          </a:p>
          <a:p>
            <a:pPr marL="457200" lvl="0" indent="-317500" algn="l" rtl="0">
              <a:spcBef>
                <a:spcPts val="1000"/>
              </a:spcBef>
              <a:spcAft>
                <a:spcPts val="0"/>
              </a:spcAft>
              <a:buSzPts val="1400"/>
              <a:buChar char="•"/>
            </a:pPr>
            <a:r>
              <a:rPr lang="en" sz="1400"/>
              <a:t>Rapid core release (4 per year)</a:t>
            </a:r>
            <a:endParaRPr sz="1400"/>
          </a:p>
          <a:p>
            <a:pPr marL="457200" lvl="0" indent="-317500" algn="l" rtl="0">
              <a:spcBef>
                <a:spcPts val="1000"/>
              </a:spcBef>
              <a:spcAft>
                <a:spcPts val="0"/>
              </a:spcAft>
              <a:buSzPts val="1400"/>
              <a:buChar char="•"/>
            </a:pPr>
            <a:r>
              <a:rPr lang="en" sz="1400"/>
              <a:t>Independent out-of-core releases</a:t>
            </a:r>
            <a:endParaRPr sz="1400"/>
          </a:p>
          <a:p>
            <a:pPr marL="457200" lvl="0" indent="-317500" algn="l" rtl="0">
              <a:spcBef>
                <a:spcPts val="1000"/>
              </a:spcBef>
              <a:spcAft>
                <a:spcPts val="1000"/>
              </a:spcAft>
              <a:buSzPts val="1400"/>
              <a:buChar char="•"/>
            </a:pPr>
            <a:r>
              <a:rPr lang="en" sz="1400"/>
              <a:t>Golang standard library (and others)</a:t>
            </a:r>
            <a:endParaRPr sz="1400"/>
          </a:p>
        </p:txBody>
      </p:sp>
      <p:sp>
        <p:nvSpPr>
          <p:cNvPr id="214" name="Google Shape;214;p31"/>
          <p:cNvSpPr txBox="1">
            <a:spLocks noGrp="1"/>
          </p:cNvSpPr>
          <p:nvPr>
            <p:ph type="body" idx="3"/>
          </p:nvPr>
        </p:nvSpPr>
        <p:spPr>
          <a:xfrm>
            <a:off x="4627950" y="464747"/>
            <a:ext cx="3887400" cy="618000"/>
          </a:xfrm>
          <a:prstGeom prst="rect">
            <a:avLst/>
          </a:prstGeom>
        </p:spPr>
        <p:txBody>
          <a:bodyPr spcFirstLastPara="1" wrap="square" lIns="68575" tIns="34275" rIns="68575" bIns="34275" anchor="b" anchorCtr="0">
            <a:noAutofit/>
          </a:bodyPr>
          <a:lstStyle/>
          <a:p>
            <a:pPr marL="0" lvl="0" indent="0" algn="l" rtl="0">
              <a:spcBef>
                <a:spcPts val="800"/>
              </a:spcBef>
              <a:spcAft>
                <a:spcPts val="0"/>
              </a:spcAft>
              <a:buNone/>
            </a:pPr>
            <a:r>
              <a:rPr lang="en"/>
              <a:t>Linux</a:t>
            </a:r>
            <a:endParaRPr/>
          </a:p>
        </p:txBody>
      </p:sp>
      <p:sp>
        <p:nvSpPr>
          <p:cNvPr id="215" name="Google Shape;215;p31"/>
          <p:cNvSpPr txBox="1">
            <a:spLocks noGrp="1"/>
          </p:cNvSpPr>
          <p:nvPr>
            <p:ph type="body" idx="4"/>
          </p:nvPr>
        </p:nvSpPr>
        <p:spPr>
          <a:xfrm>
            <a:off x="4629152" y="1160050"/>
            <a:ext cx="3887400" cy="3730500"/>
          </a:xfrm>
          <a:prstGeom prst="rect">
            <a:avLst/>
          </a:prstGeom>
        </p:spPr>
        <p:txBody>
          <a:bodyPr spcFirstLastPara="1" wrap="square" lIns="68575" tIns="34275" rIns="68575" bIns="34275" anchor="t" anchorCtr="0">
            <a:noAutofit/>
          </a:bodyPr>
          <a:lstStyle/>
          <a:p>
            <a:pPr marL="457200" lvl="0" indent="-317500" algn="l" rtl="0">
              <a:spcBef>
                <a:spcPts val="800"/>
              </a:spcBef>
              <a:spcAft>
                <a:spcPts val="0"/>
              </a:spcAft>
              <a:buSzPts val="1400"/>
              <a:buChar char="•"/>
            </a:pPr>
            <a:r>
              <a:rPr lang="en" sz="1400"/>
              <a:t>Kernel.org</a:t>
            </a:r>
            <a:endParaRPr sz="1400"/>
          </a:p>
          <a:p>
            <a:pPr marL="457200" lvl="0" indent="-317500" algn="l" rtl="0">
              <a:spcBef>
                <a:spcPts val="1000"/>
              </a:spcBef>
              <a:spcAft>
                <a:spcPts val="0"/>
              </a:spcAft>
              <a:buSzPts val="1400"/>
              <a:buChar char="•"/>
            </a:pPr>
            <a:r>
              <a:rPr lang="en" sz="1400"/>
              <a:t>Rapid core release (6 per year)</a:t>
            </a:r>
            <a:endParaRPr sz="1400"/>
          </a:p>
          <a:p>
            <a:pPr marL="457200" lvl="0" indent="-317500" algn="l" rtl="0">
              <a:spcBef>
                <a:spcPts val="1000"/>
              </a:spcBef>
              <a:spcAft>
                <a:spcPts val="0"/>
              </a:spcAft>
              <a:buSzPts val="1400"/>
              <a:buChar char="•"/>
            </a:pPr>
            <a:r>
              <a:rPr lang="en" sz="1400"/>
              <a:t>Independent out-of-core releases</a:t>
            </a:r>
            <a:endParaRPr sz="1400"/>
          </a:p>
          <a:p>
            <a:pPr marL="457200" lvl="0" indent="-317500" algn="l" rtl="0">
              <a:spcBef>
                <a:spcPts val="1000"/>
              </a:spcBef>
              <a:spcAft>
                <a:spcPts val="1000"/>
              </a:spcAft>
              <a:buSzPts val="1400"/>
              <a:buChar char="•"/>
            </a:pPr>
            <a:r>
              <a:rPr lang="en" sz="1400"/>
              <a:t>libc (and others)</a:t>
            </a:r>
            <a:endParaRPr sz="1400"/>
          </a:p>
        </p:txBody>
      </p:sp>
      <p:pic>
        <p:nvPicPr>
          <p:cNvPr id="216" name="Google Shape;216;p31"/>
          <p:cNvPicPr preferRelativeResize="0"/>
          <p:nvPr/>
        </p:nvPicPr>
        <p:blipFill>
          <a:blip r:embed="rId3">
            <a:alphaModFix/>
          </a:blip>
          <a:stretch>
            <a:fillRect/>
          </a:stretch>
        </p:blipFill>
        <p:spPr>
          <a:xfrm>
            <a:off x="5275950" y="355550"/>
            <a:ext cx="630200" cy="727125"/>
          </a:xfrm>
          <a:prstGeom prst="rect">
            <a:avLst/>
          </a:prstGeom>
          <a:noFill/>
          <a:ln>
            <a:noFill/>
          </a:ln>
        </p:spPr>
      </p:pic>
      <p:pic>
        <p:nvPicPr>
          <p:cNvPr id="217" name="Google Shape;217;p31"/>
          <p:cNvPicPr preferRelativeResize="0"/>
          <p:nvPr/>
        </p:nvPicPr>
        <p:blipFill>
          <a:blip r:embed="rId4">
            <a:alphaModFix/>
          </a:blip>
          <a:stretch>
            <a:fillRect/>
          </a:stretch>
        </p:blipFill>
        <p:spPr>
          <a:xfrm>
            <a:off x="1868198" y="355550"/>
            <a:ext cx="749403" cy="72712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2"/>
          <p:cNvSpPr txBox="1">
            <a:spLocks noGrp="1"/>
          </p:cNvSpPr>
          <p:nvPr>
            <p:ph type="body" idx="1"/>
          </p:nvPr>
        </p:nvSpPr>
        <p:spPr>
          <a:xfrm>
            <a:off x="628641" y="464747"/>
            <a:ext cx="3868200" cy="618000"/>
          </a:xfrm>
          <a:prstGeom prst="rect">
            <a:avLst/>
          </a:prstGeom>
        </p:spPr>
        <p:txBody>
          <a:bodyPr spcFirstLastPara="1" wrap="square" lIns="68575" tIns="34275" rIns="68575" bIns="34275" anchor="b" anchorCtr="0">
            <a:noAutofit/>
          </a:bodyPr>
          <a:lstStyle/>
          <a:p>
            <a:pPr marL="0" lvl="0" indent="0" algn="l" rtl="0">
              <a:spcBef>
                <a:spcPts val="800"/>
              </a:spcBef>
              <a:spcAft>
                <a:spcPts val="0"/>
              </a:spcAft>
              <a:buNone/>
            </a:pPr>
            <a:r>
              <a:rPr lang="en"/>
              <a:t>Kubernetes</a:t>
            </a:r>
            <a:endParaRPr/>
          </a:p>
        </p:txBody>
      </p:sp>
      <p:sp>
        <p:nvSpPr>
          <p:cNvPr id="223" name="Google Shape;223;p32"/>
          <p:cNvSpPr txBox="1">
            <a:spLocks noGrp="1"/>
          </p:cNvSpPr>
          <p:nvPr>
            <p:ph type="body" idx="2"/>
          </p:nvPr>
        </p:nvSpPr>
        <p:spPr>
          <a:xfrm>
            <a:off x="629850" y="1160050"/>
            <a:ext cx="3868200" cy="3730500"/>
          </a:xfrm>
          <a:prstGeom prst="rect">
            <a:avLst/>
          </a:prstGeom>
        </p:spPr>
        <p:txBody>
          <a:bodyPr spcFirstLastPara="1" wrap="square" lIns="68575" tIns="34275" rIns="68575" bIns="34275" anchor="t" anchorCtr="0">
            <a:noAutofit/>
          </a:bodyPr>
          <a:lstStyle/>
          <a:p>
            <a:pPr marL="457200" lvl="0" indent="-317500" algn="l" rtl="0">
              <a:spcBef>
                <a:spcPts val="800"/>
              </a:spcBef>
              <a:spcAft>
                <a:spcPts val="0"/>
              </a:spcAft>
              <a:buSzPts val="1400"/>
              <a:buChar char="•"/>
            </a:pPr>
            <a:r>
              <a:rPr lang="en" sz="1400"/>
              <a:t>GitHub.com/kubernetes/kubernetes</a:t>
            </a:r>
            <a:endParaRPr sz="1400"/>
          </a:p>
          <a:p>
            <a:pPr marL="457200" lvl="0" indent="-317500" algn="l" rtl="0">
              <a:spcBef>
                <a:spcPts val="1000"/>
              </a:spcBef>
              <a:spcAft>
                <a:spcPts val="0"/>
              </a:spcAft>
              <a:buSzPts val="1400"/>
              <a:buChar char="•"/>
            </a:pPr>
            <a:r>
              <a:rPr lang="en" sz="1400"/>
              <a:t>Rapid core release (4 per year)</a:t>
            </a:r>
            <a:endParaRPr sz="1400"/>
          </a:p>
          <a:p>
            <a:pPr marL="457200" lvl="0" indent="-317500" algn="l" rtl="0">
              <a:spcBef>
                <a:spcPts val="1000"/>
              </a:spcBef>
              <a:spcAft>
                <a:spcPts val="0"/>
              </a:spcAft>
              <a:buSzPts val="1400"/>
              <a:buChar char="•"/>
            </a:pPr>
            <a:r>
              <a:rPr lang="en" sz="1400"/>
              <a:t>Independent out-of-core releases</a:t>
            </a:r>
            <a:endParaRPr sz="1400"/>
          </a:p>
          <a:p>
            <a:pPr marL="457200" lvl="0" indent="-317500" algn="l" rtl="0">
              <a:spcBef>
                <a:spcPts val="1000"/>
              </a:spcBef>
              <a:spcAft>
                <a:spcPts val="0"/>
              </a:spcAft>
              <a:buSzPts val="1400"/>
              <a:buChar char="•"/>
            </a:pPr>
            <a:r>
              <a:rPr lang="en" sz="1400"/>
              <a:t>Golang standard library (and others)</a:t>
            </a:r>
            <a:endParaRPr sz="1400"/>
          </a:p>
          <a:p>
            <a:pPr marL="457200" lvl="0" indent="-317500" algn="l" rtl="0">
              <a:spcBef>
                <a:spcPts val="1000"/>
              </a:spcBef>
              <a:spcAft>
                <a:spcPts val="1000"/>
              </a:spcAft>
              <a:buSzPts val="1400"/>
              <a:buChar char="•"/>
            </a:pPr>
            <a:r>
              <a:rPr lang="en" sz="1400"/>
              <a:t>Networking (CNI)</a:t>
            </a:r>
            <a:endParaRPr sz="1400"/>
          </a:p>
        </p:txBody>
      </p:sp>
      <p:sp>
        <p:nvSpPr>
          <p:cNvPr id="224" name="Google Shape;224;p32"/>
          <p:cNvSpPr txBox="1">
            <a:spLocks noGrp="1"/>
          </p:cNvSpPr>
          <p:nvPr>
            <p:ph type="body" idx="3"/>
          </p:nvPr>
        </p:nvSpPr>
        <p:spPr>
          <a:xfrm>
            <a:off x="4627950" y="464747"/>
            <a:ext cx="3887400" cy="618000"/>
          </a:xfrm>
          <a:prstGeom prst="rect">
            <a:avLst/>
          </a:prstGeom>
        </p:spPr>
        <p:txBody>
          <a:bodyPr spcFirstLastPara="1" wrap="square" lIns="68575" tIns="34275" rIns="68575" bIns="34275" anchor="b" anchorCtr="0">
            <a:noAutofit/>
          </a:bodyPr>
          <a:lstStyle/>
          <a:p>
            <a:pPr marL="0" lvl="0" indent="0" algn="l" rtl="0">
              <a:spcBef>
                <a:spcPts val="800"/>
              </a:spcBef>
              <a:spcAft>
                <a:spcPts val="0"/>
              </a:spcAft>
              <a:buNone/>
            </a:pPr>
            <a:r>
              <a:rPr lang="en"/>
              <a:t>Linux</a:t>
            </a:r>
            <a:endParaRPr/>
          </a:p>
        </p:txBody>
      </p:sp>
      <p:sp>
        <p:nvSpPr>
          <p:cNvPr id="225" name="Google Shape;225;p32"/>
          <p:cNvSpPr txBox="1">
            <a:spLocks noGrp="1"/>
          </p:cNvSpPr>
          <p:nvPr>
            <p:ph type="body" idx="4"/>
          </p:nvPr>
        </p:nvSpPr>
        <p:spPr>
          <a:xfrm>
            <a:off x="4629152" y="1160050"/>
            <a:ext cx="3887400" cy="3730500"/>
          </a:xfrm>
          <a:prstGeom prst="rect">
            <a:avLst/>
          </a:prstGeom>
        </p:spPr>
        <p:txBody>
          <a:bodyPr spcFirstLastPara="1" wrap="square" lIns="68575" tIns="34275" rIns="68575" bIns="34275" anchor="t" anchorCtr="0">
            <a:noAutofit/>
          </a:bodyPr>
          <a:lstStyle/>
          <a:p>
            <a:pPr marL="457200" lvl="0" indent="-317500" algn="l" rtl="0">
              <a:spcBef>
                <a:spcPts val="800"/>
              </a:spcBef>
              <a:spcAft>
                <a:spcPts val="0"/>
              </a:spcAft>
              <a:buSzPts val="1400"/>
              <a:buChar char="•"/>
            </a:pPr>
            <a:r>
              <a:rPr lang="en" sz="1400"/>
              <a:t>Kernel.org</a:t>
            </a:r>
            <a:endParaRPr sz="1400"/>
          </a:p>
          <a:p>
            <a:pPr marL="457200" lvl="0" indent="-317500" algn="l" rtl="0">
              <a:spcBef>
                <a:spcPts val="1000"/>
              </a:spcBef>
              <a:spcAft>
                <a:spcPts val="0"/>
              </a:spcAft>
              <a:buSzPts val="1400"/>
              <a:buChar char="•"/>
            </a:pPr>
            <a:r>
              <a:rPr lang="en" sz="1400"/>
              <a:t>Rapid core release (6 per year)</a:t>
            </a:r>
            <a:endParaRPr sz="1400"/>
          </a:p>
          <a:p>
            <a:pPr marL="457200" lvl="0" indent="-317500" algn="l" rtl="0">
              <a:spcBef>
                <a:spcPts val="1000"/>
              </a:spcBef>
              <a:spcAft>
                <a:spcPts val="0"/>
              </a:spcAft>
              <a:buSzPts val="1400"/>
              <a:buChar char="•"/>
            </a:pPr>
            <a:r>
              <a:rPr lang="en" sz="1400"/>
              <a:t>Independent out-of-core releases</a:t>
            </a:r>
            <a:endParaRPr sz="1400"/>
          </a:p>
          <a:p>
            <a:pPr marL="457200" lvl="0" indent="-317500" algn="l" rtl="0">
              <a:spcBef>
                <a:spcPts val="1000"/>
              </a:spcBef>
              <a:spcAft>
                <a:spcPts val="0"/>
              </a:spcAft>
              <a:buSzPts val="1400"/>
              <a:buChar char="•"/>
            </a:pPr>
            <a:r>
              <a:rPr lang="en" sz="1400"/>
              <a:t>libc (and others)</a:t>
            </a:r>
            <a:endParaRPr sz="1400"/>
          </a:p>
          <a:p>
            <a:pPr marL="457200" lvl="0" indent="-317500" algn="l" rtl="0">
              <a:spcBef>
                <a:spcPts val="1000"/>
              </a:spcBef>
              <a:spcAft>
                <a:spcPts val="1000"/>
              </a:spcAft>
              <a:buSzPts val="1400"/>
              <a:buChar char="•"/>
            </a:pPr>
            <a:r>
              <a:rPr lang="en" sz="1400"/>
              <a:t>Networking</a:t>
            </a:r>
            <a:endParaRPr sz="1400"/>
          </a:p>
        </p:txBody>
      </p:sp>
      <p:pic>
        <p:nvPicPr>
          <p:cNvPr id="226" name="Google Shape;226;p32"/>
          <p:cNvPicPr preferRelativeResize="0"/>
          <p:nvPr/>
        </p:nvPicPr>
        <p:blipFill>
          <a:blip r:embed="rId3">
            <a:alphaModFix/>
          </a:blip>
          <a:stretch>
            <a:fillRect/>
          </a:stretch>
        </p:blipFill>
        <p:spPr>
          <a:xfrm>
            <a:off x="5275950" y="355550"/>
            <a:ext cx="630200" cy="727125"/>
          </a:xfrm>
          <a:prstGeom prst="rect">
            <a:avLst/>
          </a:prstGeom>
          <a:noFill/>
          <a:ln>
            <a:noFill/>
          </a:ln>
        </p:spPr>
      </p:pic>
      <p:pic>
        <p:nvPicPr>
          <p:cNvPr id="227" name="Google Shape;227;p32"/>
          <p:cNvPicPr preferRelativeResize="0"/>
          <p:nvPr/>
        </p:nvPicPr>
        <p:blipFill>
          <a:blip r:embed="rId4">
            <a:alphaModFix/>
          </a:blip>
          <a:stretch>
            <a:fillRect/>
          </a:stretch>
        </p:blipFill>
        <p:spPr>
          <a:xfrm>
            <a:off x="1868198" y="355550"/>
            <a:ext cx="749403" cy="72712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3"/>
          <p:cNvSpPr txBox="1">
            <a:spLocks noGrp="1"/>
          </p:cNvSpPr>
          <p:nvPr>
            <p:ph type="body" idx="1"/>
          </p:nvPr>
        </p:nvSpPr>
        <p:spPr>
          <a:xfrm>
            <a:off x="628641" y="464747"/>
            <a:ext cx="3868200" cy="618000"/>
          </a:xfrm>
          <a:prstGeom prst="rect">
            <a:avLst/>
          </a:prstGeom>
        </p:spPr>
        <p:txBody>
          <a:bodyPr spcFirstLastPara="1" wrap="square" lIns="68575" tIns="34275" rIns="68575" bIns="34275" anchor="b" anchorCtr="0">
            <a:noAutofit/>
          </a:bodyPr>
          <a:lstStyle/>
          <a:p>
            <a:pPr marL="0" lvl="0" indent="0" algn="l" rtl="0">
              <a:spcBef>
                <a:spcPts val="800"/>
              </a:spcBef>
              <a:spcAft>
                <a:spcPts val="0"/>
              </a:spcAft>
              <a:buNone/>
            </a:pPr>
            <a:r>
              <a:rPr lang="en"/>
              <a:t>Kubernetes</a:t>
            </a:r>
            <a:endParaRPr/>
          </a:p>
        </p:txBody>
      </p:sp>
      <p:sp>
        <p:nvSpPr>
          <p:cNvPr id="233" name="Google Shape;233;p33"/>
          <p:cNvSpPr txBox="1">
            <a:spLocks noGrp="1"/>
          </p:cNvSpPr>
          <p:nvPr>
            <p:ph type="body" idx="2"/>
          </p:nvPr>
        </p:nvSpPr>
        <p:spPr>
          <a:xfrm>
            <a:off x="629850" y="1160050"/>
            <a:ext cx="3868200" cy="3730500"/>
          </a:xfrm>
          <a:prstGeom prst="rect">
            <a:avLst/>
          </a:prstGeom>
        </p:spPr>
        <p:txBody>
          <a:bodyPr spcFirstLastPara="1" wrap="square" lIns="68575" tIns="34275" rIns="68575" bIns="34275" anchor="t" anchorCtr="0">
            <a:noAutofit/>
          </a:bodyPr>
          <a:lstStyle/>
          <a:p>
            <a:pPr marL="457200" lvl="0" indent="-317500" algn="l" rtl="0">
              <a:spcBef>
                <a:spcPts val="800"/>
              </a:spcBef>
              <a:spcAft>
                <a:spcPts val="0"/>
              </a:spcAft>
              <a:buSzPts val="1400"/>
              <a:buChar char="•"/>
            </a:pPr>
            <a:r>
              <a:rPr lang="en" sz="1400"/>
              <a:t>GitHub.com/kubernetes/kubernetes</a:t>
            </a:r>
            <a:endParaRPr sz="1400"/>
          </a:p>
          <a:p>
            <a:pPr marL="457200" lvl="0" indent="-317500" algn="l" rtl="0">
              <a:spcBef>
                <a:spcPts val="1000"/>
              </a:spcBef>
              <a:spcAft>
                <a:spcPts val="0"/>
              </a:spcAft>
              <a:buSzPts val="1400"/>
              <a:buChar char="•"/>
            </a:pPr>
            <a:r>
              <a:rPr lang="en" sz="1400"/>
              <a:t>Rapid core release (4 per year)</a:t>
            </a:r>
            <a:endParaRPr sz="1400"/>
          </a:p>
          <a:p>
            <a:pPr marL="457200" lvl="0" indent="-317500" algn="l" rtl="0">
              <a:spcBef>
                <a:spcPts val="1000"/>
              </a:spcBef>
              <a:spcAft>
                <a:spcPts val="0"/>
              </a:spcAft>
              <a:buSzPts val="1400"/>
              <a:buChar char="•"/>
            </a:pPr>
            <a:r>
              <a:rPr lang="en" sz="1400"/>
              <a:t>Independent out-of-core releases</a:t>
            </a:r>
            <a:endParaRPr sz="1400"/>
          </a:p>
          <a:p>
            <a:pPr marL="457200" lvl="0" indent="-317500" algn="l" rtl="0">
              <a:spcBef>
                <a:spcPts val="1000"/>
              </a:spcBef>
              <a:spcAft>
                <a:spcPts val="0"/>
              </a:spcAft>
              <a:buSzPts val="1400"/>
              <a:buChar char="•"/>
            </a:pPr>
            <a:r>
              <a:rPr lang="en" sz="1400"/>
              <a:t>Golang standard library (and others)</a:t>
            </a:r>
            <a:endParaRPr sz="1400"/>
          </a:p>
          <a:p>
            <a:pPr marL="457200" lvl="0" indent="-317500" algn="l" rtl="0">
              <a:spcBef>
                <a:spcPts val="1000"/>
              </a:spcBef>
              <a:spcAft>
                <a:spcPts val="0"/>
              </a:spcAft>
              <a:buSzPts val="1400"/>
              <a:buChar char="•"/>
            </a:pPr>
            <a:r>
              <a:rPr lang="en" sz="1400"/>
              <a:t>Networking (CNI)</a:t>
            </a:r>
            <a:endParaRPr sz="1400"/>
          </a:p>
          <a:p>
            <a:pPr marL="457200" lvl="0" indent="-317500" algn="l" rtl="0">
              <a:spcBef>
                <a:spcPts val="1000"/>
              </a:spcBef>
              <a:spcAft>
                <a:spcPts val="1000"/>
              </a:spcAft>
              <a:buSzPts val="1400"/>
              <a:buChar char="•"/>
            </a:pPr>
            <a:r>
              <a:rPr lang="en" sz="1400"/>
              <a:t>Storage (CSI)</a:t>
            </a:r>
            <a:endParaRPr sz="1400"/>
          </a:p>
        </p:txBody>
      </p:sp>
      <p:sp>
        <p:nvSpPr>
          <p:cNvPr id="234" name="Google Shape;234;p33"/>
          <p:cNvSpPr txBox="1">
            <a:spLocks noGrp="1"/>
          </p:cNvSpPr>
          <p:nvPr>
            <p:ph type="body" idx="3"/>
          </p:nvPr>
        </p:nvSpPr>
        <p:spPr>
          <a:xfrm>
            <a:off x="4627950" y="464747"/>
            <a:ext cx="3887400" cy="618000"/>
          </a:xfrm>
          <a:prstGeom prst="rect">
            <a:avLst/>
          </a:prstGeom>
        </p:spPr>
        <p:txBody>
          <a:bodyPr spcFirstLastPara="1" wrap="square" lIns="68575" tIns="34275" rIns="68575" bIns="34275" anchor="b" anchorCtr="0">
            <a:noAutofit/>
          </a:bodyPr>
          <a:lstStyle/>
          <a:p>
            <a:pPr marL="0" lvl="0" indent="0" algn="l" rtl="0">
              <a:spcBef>
                <a:spcPts val="800"/>
              </a:spcBef>
              <a:spcAft>
                <a:spcPts val="0"/>
              </a:spcAft>
              <a:buNone/>
            </a:pPr>
            <a:r>
              <a:rPr lang="en"/>
              <a:t>Linux</a:t>
            </a:r>
            <a:endParaRPr/>
          </a:p>
        </p:txBody>
      </p:sp>
      <p:sp>
        <p:nvSpPr>
          <p:cNvPr id="235" name="Google Shape;235;p33"/>
          <p:cNvSpPr txBox="1">
            <a:spLocks noGrp="1"/>
          </p:cNvSpPr>
          <p:nvPr>
            <p:ph type="body" idx="4"/>
          </p:nvPr>
        </p:nvSpPr>
        <p:spPr>
          <a:xfrm>
            <a:off x="4629152" y="1160050"/>
            <a:ext cx="3887400" cy="3730500"/>
          </a:xfrm>
          <a:prstGeom prst="rect">
            <a:avLst/>
          </a:prstGeom>
        </p:spPr>
        <p:txBody>
          <a:bodyPr spcFirstLastPara="1" wrap="square" lIns="68575" tIns="34275" rIns="68575" bIns="34275" anchor="t" anchorCtr="0">
            <a:noAutofit/>
          </a:bodyPr>
          <a:lstStyle/>
          <a:p>
            <a:pPr marL="457200" lvl="0" indent="-317500" algn="l" rtl="0">
              <a:spcBef>
                <a:spcPts val="800"/>
              </a:spcBef>
              <a:spcAft>
                <a:spcPts val="0"/>
              </a:spcAft>
              <a:buSzPts val="1400"/>
              <a:buChar char="•"/>
            </a:pPr>
            <a:r>
              <a:rPr lang="en" sz="1400"/>
              <a:t>Kernel.org</a:t>
            </a:r>
            <a:endParaRPr sz="1400"/>
          </a:p>
          <a:p>
            <a:pPr marL="457200" lvl="0" indent="-317500" algn="l" rtl="0">
              <a:spcBef>
                <a:spcPts val="1000"/>
              </a:spcBef>
              <a:spcAft>
                <a:spcPts val="0"/>
              </a:spcAft>
              <a:buSzPts val="1400"/>
              <a:buChar char="•"/>
            </a:pPr>
            <a:r>
              <a:rPr lang="en" sz="1400"/>
              <a:t>Rapid core release (6 per year)</a:t>
            </a:r>
            <a:endParaRPr sz="1400"/>
          </a:p>
          <a:p>
            <a:pPr marL="457200" lvl="0" indent="-317500" algn="l" rtl="0">
              <a:spcBef>
                <a:spcPts val="1000"/>
              </a:spcBef>
              <a:spcAft>
                <a:spcPts val="0"/>
              </a:spcAft>
              <a:buSzPts val="1400"/>
              <a:buChar char="•"/>
            </a:pPr>
            <a:r>
              <a:rPr lang="en" sz="1400"/>
              <a:t>Independent out-of-core releases</a:t>
            </a:r>
            <a:endParaRPr sz="1400"/>
          </a:p>
          <a:p>
            <a:pPr marL="457200" lvl="0" indent="-317500" algn="l" rtl="0">
              <a:spcBef>
                <a:spcPts val="1000"/>
              </a:spcBef>
              <a:spcAft>
                <a:spcPts val="0"/>
              </a:spcAft>
              <a:buSzPts val="1400"/>
              <a:buChar char="•"/>
            </a:pPr>
            <a:r>
              <a:rPr lang="en" sz="1400"/>
              <a:t>libc (and others)</a:t>
            </a:r>
            <a:endParaRPr sz="1400"/>
          </a:p>
          <a:p>
            <a:pPr marL="457200" lvl="0" indent="-317500" algn="l" rtl="0">
              <a:spcBef>
                <a:spcPts val="1000"/>
              </a:spcBef>
              <a:spcAft>
                <a:spcPts val="0"/>
              </a:spcAft>
              <a:buSzPts val="1400"/>
              <a:buChar char="•"/>
            </a:pPr>
            <a:r>
              <a:rPr lang="en" sz="1400"/>
              <a:t>Networking</a:t>
            </a:r>
            <a:endParaRPr sz="1400"/>
          </a:p>
          <a:p>
            <a:pPr marL="457200" lvl="0" indent="-317500" algn="l" rtl="0">
              <a:spcBef>
                <a:spcPts val="1000"/>
              </a:spcBef>
              <a:spcAft>
                <a:spcPts val="1000"/>
              </a:spcAft>
              <a:buSzPts val="1400"/>
              <a:buChar char="•"/>
            </a:pPr>
            <a:r>
              <a:rPr lang="en" sz="1400"/>
              <a:t>Storage</a:t>
            </a:r>
            <a:endParaRPr sz="1400"/>
          </a:p>
        </p:txBody>
      </p:sp>
      <p:pic>
        <p:nvPicPr>
          <p:cNvPr id="236" name="Google Shape;236;p33"/>
          <p:cNvPicPr preferRelativeResize="0"/>
          <p:nvPr/>
        </p:nvPicPr>
        <p:blipFill>
          <a:blip r:embed="rId3">
            <a:alphaModFix/>
          </a:blip>
          <a:stretch>
            <a:fillRect/>
          </a:stretch>
        </p:blipFill>
        <p:spPr>
          <a:xfrm>
            <a:off x="5275950" y="355550"/>
            <a:ext cx="630200" cy="727125"/>
          </a:xfrm>
          <a:prstGeom prst="rect">
            <a:avLst/>
          </a:prstGeom>
          <a:noFill/>
          <a:ln>
            <a:noFill/>
          </a:ln>
        </p:spPr>
      </p:pic>
      <p:pic>
        <p:nvPicPr>
          <p:cNvPr id="237" name="Google Shape;237;p33"/>
          <p:cNvPicPr preferRelativeResize="0"/>
          <p:nvPr/>
        </p:nvPicPr>
        <p:blipFill>
          <a:blip r:embed="rId4">
            <a:alphaModFix/>
          </a:blip>
          <a:stretch>
            <a:fillRect/>
          </a:stretch>
        </p:blipFill>
        <p:spPr>
          <a:xfrm>
            <a:off x="1868198" y="355550"/>
            <a:ext cx="749403" cy="72712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4"/>
          <p:cNvSpPr txBox="1">
            <a:spLocks noGrp="1"/>
          </p:cNvSpPr>
          <p:nvPr>
            <p:ph type="body" idx="1"/>
          </p:nvPr>
        </p:nvSpPr>
        <p:spPr>
          <a:xfrm>
            <a:off x="628641" y="464747"/>
            <a:ext cx="3868200" cy="618000"/>
          </a:xfrm>
          <a:prstGeom prst="rect">
            <a:avLst/>
          </a:prstGeom>
        </p:spPr>
        <p:txBody>
          <a:bodyPr spcFirstLastPara="1" wrap="square" lIns="68575" tIns="34275" rIns="68575" bIns="34275" anchor="b" anchorCtr="0">
            <a:noAutofit/>
          </a:bodyPr>
          <a:lstStyle/>
          <a:p>
            <a:pPr marL="0" lvl="0" indent="0" algn="l" rtl="0">
              <a:spcBef>
                <a:spcPts val="800"/>
              </a:spcBef>
              <a:spcAft>
                <a:spcPts val="0"/>
              </a:spcAft>
              <a:buNone/>
            </a:pPr>
            <a:r>
              <a:rPr lang="en"/>
              <a:t>Kubernetes</a:t>
            </a:r>
            <a:endParaRPr/>
          </a:p>
        </p:txBody>
      </p:sp>
      <p:sp>
        <p:nvSpPr>
          <p:cNvPr id="243" name="Google Shape;243;p34"/>
          <p:cNvSpPr txBox="1">
            <a:spLocks noGrp="1"/>
          </p:cNvSpPr>
          <p:nvPr>
            <p:ph type="body" idx="2"/>
          </p:nvPr>
        </p:nvSpPr>
        <p:spPr>
          <a:xfrm>
            <a:off x="629850" y="1160050"/>
            <a:ext cx="3868200" cy="3730500"/>
          </a:xfrm>
          <a:prstGeom prst="rect">
            <a:avLst/>
          </a:prstGeom>
        </p:spPr>
        <p:txBody>
          <a:bodyPr spcFirstLastPara="1" wrap="square" lIns="68575" tIns="34275" rIns="68575" bIns="34275" anchor="t" anchorCtr="0">
            <a:noAutofit/>
          </a:bodyPr>
          <a:lstStyle/>
          <a:p>
            <a:pPr marL="457200" lvl="0" indent="-317500" algn="l" rtl="0">
              <a:spcBef>
                <a:spcPts val="800"/>
              </a:spcBef>
              <a:spcAft>
                <a:spcPts val="0"/>
              </a:spcAft>
              <a:buSzPts val="1400"/>
              <a:buChar char="•"/>
            </a:pPr>
            <a:r>
              <a:rPr lang="en" sz="1400"/>
              <a:t>GitHub.com/kubernetes/kubernetes</a:t>
            </a:r>
            <a:endParaRPr sz="1400"/>
          </a:p>
          <a:p>
            <a:pPr marL="457200" lvl="0" indent="-317500" algn="l" rtl="0">
              <a:spcBef>
                <a:spcPts val="1000"/>
              </a:spcBef>
              <a:spcAft>
                <a:spcPts val="0"/>
              </a:spcAft>
              <a:buSzPts val="1400"/>
              <a:buChar char="•"/>
            </a:pPr>
            <a:r>
              <a:rPr lang="en" sz="1400"/>
              <a:t>Rapid core release (4 per year)</a:t>
            </a:r>
            <a:endParaRPr sz="1400"/>
          </a:p>
          <a:p>
            <a:pPr marL="457200" lvl="0" indent="-317500" algn="l" rtl="0">
              <a:spcBef>
                <a:spcPts val="1000"/>
              </a:spcBef>
              <a:spcAft>
                <a:spcPts val="0"/>
              </a:spcAft>
              <a:buSzPts val="1400"/>
              <a:buChar char="•"/>
            </a:pPr>
            <a:r>
              <a:rPr lang="en" sz="1400"/>
              <a:t>Independent out-of-core releases</a:t>
            </a:r>
            <a:endParaRPr sz="1400"/>
          </a:p>
          <a:p>
            <a:pPr marL="457200" lvl="0" indent="-317500" algn="l" rtl="0">
              <a:spcBef>
                <a:spcPts val="1000"/>
              </a:spcBef>
              <a:spcAft>
                <a:spcPts val="0"/>
              </a:spcAft>
              <a:buSzPts val="1400"/>
              <a:buChar char="•"/>
            </a:pPr>
            <a:r>
              <a:rPr lang="en" sz="1400"/>
              <a:t>Golang standard library (and others)</a:t>
            </a:r>
            <a:endParaRPr sz="1400"/>
          </a:p>
          <a:p>
            <a:pPr marL="457200" lvl="0" indent="-317500" algn="l" rtl="0">
              <a:spcBef>
                <a:spcPts val="1000"/>
              </a:spcBef>
              <a:spcAft>
                <a:spcPts val="0"/>
              </a:spcAft>
              <a:buSzPts val="1400"/>
              <a:buChar char="•"/>
            </a:pPr>
            <a:r>
              <a:rPr lang="en" sz="1400"/>
              <a:t>Networking (CNI)</a:t>
            </a:r>
            <a:endParaRPr sz="1400"/>
          </a:p>
          <a:p>
            <a:pPr marL="457200" lvl="0" indent="-317500" algn="l" rtl="0">
              <a:spcBef>
                <a:spcPts val="1000"/>
              </a:spcBef>
              <a:spcAft>
                <a:spcPts val="0"/>
              </a:spcAft>
              <a:buSzPts val="1400"/>
              <a:buChar char="•"/>
            </a:pPr>
            <a:r>
              <a:rPr lang="en" sz="1400"/>
              <a:t>Storage (CSI)</a:t>
            </a:r>
            <a:endParaRPr sz="1400"/>
          </a:p>
          <a:p>
            <a:pPr marL="457200" lvl="0" indent="-317500" algn="l" rtl="0">
              <a:spcBef>
                <a:spcPts val="1000"/>
              </a:spcBef>
              <a:spcAft>
                <a:spcPts val="1000"/>
              </a:spcAft>
              <a:buSzPts val="1400"/>
              <a:buChar char="•"/>
            </a:pPr>
            <a:r>
              <a:rPr lang="en" sz="1400"/>
              <a:t>Runtime (CRI)</a:t>
            </a:r>
            <a:endParaRPr sz="1400"/>
          </a:p>
        </p:txBody>
      </p:sp>
      <p:sp>
        <p:nvSpPr>
          <p:cNvPr id="244" name="Google Shape;244;p34"/>
          <p:cNvSpPr txBox="1">
            <a:spLocks noGrp="1"/>
          </p:cNvSpPr>
          <p:nvPr>
            <p:ph type="body" idx="3"/>
          </p:nvPr>
        </p:nvSpPr>
        <p:spPr>
          <a:xfrm>
            <a:off x="4627950" y="464747"/>
            <a:ext cx="3887400" cy="618000"/>
          </a:xfrm>
          <a:prstGeom prst="rect">
            <a:avLst/>
          </a:prstGeom>
        </p:spPr>
        <p:txBody>
          <a:bodyPr spcFirstLastPara="1" wrap="square" lIns="68575" tIns="34275" rIns="68575" bIns="34275" anchor="b" anchorCtr="0">
            <a:noAutofit/>
          </a:bodyPr>
          <a:lstStyle/>
          <a:p>
            <a:pPr marL="0" lvl="0" indent="0" algn="l" rtl="0">
              <a:spcBef>
                <a:spcPts val="800"/>
              </a:spcBef>
              <a:spcAft>
                <a:spcPts val="0"/>
              </a:spcAft>
              <a:buNone/>
            </a:pPr>
            <a:r>
              <a:rPr lang="en"/>
              <a:t>Linux</a:t>
            </a:r>
            <a:endParaRPr/>
          </a:p>
        </p:txBody>
      </p:sp>
      <p:sp>
        <p:nvSpPr>
          <p:cNvPr id="245" name="Google Shape;245;p34"/>
          <p:cNvSpPr txBox="1">
            <a:spLocks noGrp="1"/>
          </p:cNvSpPr>
          <p:nvPr>
            <p:ph type="body" idx="4"/>
          </p:nvPr>
        </p:nvSpPr>
        <p:spPr>
          <a:xfrm>
            <a:off x="4629152" y="1160050"/>
            <a:ext cx="3887400" cy="3730500"/>
          </a:xfrm>
          <a:prstGeom prst="rect">
            <a:avLst/>
          </a:prstGeom>
        </p:spPr>
        <p:txBody>
          <a:bodyPr spcFirstLastPara="1" wrap="square" lIns="68575" tIns="34275" rIns="68575" bIns="34275" anchor="t" anchorCtr="0">
            <a:noAutofit/>
          </a:bodyPr>
          <a:lstStyle/>
          <a:p>
            <a:pPr marL="457200" lvl="0" indent="-317500" algn="l" rtl="0">
              <a:spcBef>
                <a:spcPts val="800"/>
              </a:spcBef>
              <a:spcAft>
                <a:spcPts val="0"/>
              </a:spcAft>
              <a:buSzPts val="1400"/>
              <a:buChar char="•"/>
            </a:pPr>
            <a:r>
              <a:rPr lang="en" sz="1400"/>
              <a:t>Kernel.org</a:t>
            </a:r>
            <a:endParaRPr sz="1400"/>
          </a:p>
          <a:p>
            <a:pPr marL="457200" lvl="0" indent="-317500" algn="l" rtl="0">
              <a:spcBef>
                <a:spcPts val="1000"/>
              </a:spcBef>
              <a:spcAft>
                <a:spcPts val="0"/>
              </a:spcAft>
              <a:buSzPts val="1400"/>
              <a:buChar char="•"/>
            </a:pPr>
            <a:r>
              <a:rPr lang="en" sz="1400"/>
              <a:t>Rapid core release (6 per year)</a:t>
            </a:r>
            <a:endParaRPr sz="1400"/>
          </a:p>
          <a:p>
            <a:pPr marL="457200" lvl="0" indent="-317500" algn="l" rtl="0">
              <a:spcBef>
                <a:spcPts val="1000"/>
              </a:spcBef>
              <a:spcAft>
                <a:spcPts val="0"/>
              </a:spcAft>
              <a:buSzPts val="1400"/>
              <a:buChar char="•"/>
            </a:pPr>
            <a:r>
              <a:rPr lang="en" sz="1400"/>
              <a:t>Independent out-of-core releases</a:t>
            </a:r>
            <a:endParaRPr sz="1400"/>
          </a:p>
          <a:p>
            <a:pPr marL="457200" lvl="0" indent="-317500" algn="l" rtl="0">
              <a:spcBef>
                <a:spcPts val="1000"/>
              </a:spcBef>
              <a:spcAft>
                <a:spcPts val="0"/>
              </a:spcAft>
              <a:buSzPts val="1400"/>
              <a:buChar char="•"/>
            </a:pPr>
            <a:r>
              <a:rPr lang="en" sz="1400"/>
              <a:t>libc (and others)</a:t>
            </a:r>
            <a:endParaRPr sz="1400"/>
          </a:p>
          <a:p>
            <a:pPr marL="457200" lvl="0" indent="-317500" algn="l" rtl="0">
              <a:spcBef>
                <a:spcPts val="1000"/>
              </a:spcBef>
              <a:spcAft>
                <a:spcPts val="0"/>
              </a:spcAft>
              <a:buSzPts val="1400"/>
              <a:buChar char="•"/>
            </a:pPr>
            <a:r>
              <a:rPr lang="en" sz="1400"/>
              <a:t>Networking</a:t>
            </a:r>
            <a:endParaRPr sz="1400"/>
          </a:p>
          <a:p>
            <a:pPr marL="457200" lvl="0" indent="-317500" algn="l" rtl="0">
              <a:spcBef>
                <a:spcPts val="1000"/>
              </a:spcBef>
              <a:spcAft>
                <a:spcPts val="0"/>
              </a:spcAft>
              <a:buSzPts val="1400"/>
              <a:buChar char="•"/>
            </a:pPr>
            <a:r>
              <a:rPr lang="en" sz="1400"/>
              <a:t>Storage</a:t>
            </a:r>
            <a:endParaRPr sz="1400"/>
          </a:p>
          <a:p>
            <a:pPr marL="457200" lvl="0" indent="-317500" algn="l" rtl="0">
              <a:spcBef>
                <a:spcPts val="1000"/>
              </a:spcBef>
              <a:spcAft>
                <a:spcPts val="1000"/>
              </a:spcAft>
              <a:buSzPts val="1400"/>
              <a:buChar char="•"/>
            </a:pPr>
            <a:r>
              <a:rPr lang="en" sz="1400"/>
              <a:t>Loaders, linkers, interpreters</a:t>
            </a:r>
            <a:endParaRPr sz="1400"/>
          </a:p>
        </p:txBody>
      </p:sp>
      <p:pic>
        <p:nvPicPr>
          <p:cNvPr id="246" name="Google Shape;246;p34"/>
          <p:cNvPicPr preferRelativeResize="0"/>
          <p:nvPr/>
        </p:nvPicPr>
        <p:blipFill>
          <a:blip r:embed="rId3">
            <a:alphaModFix/>
          </a:blip>
          <a:stretch>
            <a:fillRect/>
          </a:stretch>
        </p:blipFill>
        <p:spPr>
          <a:xfrm>
            <a:off x="5275950" y="355550"/>
            <a:ext cx="630200" cy="727125"/>
          </a:xfrm>
          <a:prstGeom prst="rect">
            <a:avLst/>
          </a:prstGeom>
          <a:noFill/>
          <a:ln>
            <a:noFill/>
          </a:ln>
        </p:spPr>
      </p:pic>
      <p:pic>
        <p:nvPicPr>
          <p:cNvPr id="247" name="Google Shape;247;p34"/>
          <p:cNvPicPr preferRelativeResize="0"/>
          <p:nvPr/>
        </p:nvPicPr>
        <p:blipFill>
          <a:blip r:embed="rId4">
            <a:alphaModFix/>
          </a:blip>
          <a:stretch>
            <a:fillRect/>
          </a:stretch>
        </p:blipFill>
        <p:spPr>
          <a:xfrm>
            <a:off x="1868198" y="355550"/>
            <a:ext cx="749403" cy="72712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Time Machine: December 7, 2017</a:t>
            </a:r>
            <a:endParaRPr/>
          </a:p>
        </p:txBody>
      </p:sp>
      <p:pic>
        <p:nvPicPr>
          <p:cNvPr id="91" name="Google Shape;91;p17"/>
          <p:cNvPicPr preferRelativeResize="0"/>
          <p:nvPr/>
        </p:nvPicPr>
        <p:blipFill rotWithShape="1">
          <a:blip r:embed="rId3">
            <a:alphaModFix/>
          </a:blip>
          <a:srcRect l="602" t="16322" r="602" b="19235"/>
          <a:stretch/>
        </p:blipFill>
        <p:spPr>
          <a:xfrm>
            <a:off x="628650" y="1393200"/>
            <a:ext cx="7886700" cy="34283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5"/>
          <p:cNvSpPr txBox="1">
            <a:spLocks noGrp="1"/>
          </p:cNvSpPr>
          <p:nvPr>
            <p:ph type="body" idx="1"/>
          </p:nvPr>
        </p:nvSpPr>
        <p:spPr>
          <a:xfrm>
            <a:off x="628641" y="464747"/>
            <a:ext cx="3868200" cy="618000"/>
          </a:xfrm>
          <a:prstGeom prst="rect">
            <a:avLst/>
          </a:prstGeom>
        </p:spPr>
        <p:txBody>
          <a:bodyPr spcFirstLastPara="1" wrap="square" lIns="68575" tIns="34275" rIns="68575" bIns="34275" anchor="b" anchorCtr="0">
            <a:noAutofit/>
          </a:bodyPr>
          <a:lstStyle/>
          <a:p>
            <a:pPr marL="0" lvl="0" indent="0" algn="l" rtl="0">
              <a:spcBef>
                <a:spcPts val="800"/>
              </a:spcBef>
              <a:spcAft>
                <a:spcPts val="0"/>
              </a:spcAft>
              <a:buNone/>
            </a:pPr>
            <a:r>
              <a:rPr lang="en"/>
              <a:t>Kubernetes</a:t>
            </a:r>
            <a:endParaRPr/>
          </a:p>
        </p:txBody>
      </p:sp>
      <p:sp>
        <p:nvSpPr>
          <p:cNvPr id="253" name="Google Shape;253;p35"/>
          <p:cNvSpPr txBox="1">
            <a:spLocks noGrp="1"/>
          </p:cNvSpPr>
          <p:nvPr>
            <p:ph type="body" idx="2"/>
          </p:nvPr>
        </p:nvSpPr>
        <p:spPr>
          <a:xfrm>
            <a:off x="629850" y="1160050"/>
            <a:ext cx="3868200" cy="3730500"/>
          </a:xfrm>
          <a:prstGeom prst="rect">
            <a:avLst/>
          </a:prstGeom>
        </p:spPr>
        <p:txBody>
          <a:bodyPr spcFirstLastPara="1" wrap="square" lIns="68575" tIns="34275" rIns="68575" bIns="34275" anchor="t" anchorCtr="0">
            <a:noAutofit/>
          </a:bodyPr>
          <a:lstStyle/>
          <a:p>
            <a:pPr marL="457200" lvl="0" indent="-317500" algn="l" rtl="0">
              <a:spcBef>
                <a:spcPts val="800"/>
              </a:spcBef>
              <a:spcAft>
                <a:spcPts val="0"/>
              </a:spcAft>
              <a:buSzPts val="1400"/>
              <a:buChar char="•"/>
            </a:pPr>
            <a:r>
              <a:rPr lang="en" sz="1400"/>
              <a:t>GitHub.com/kubernetes/kubernetes</a:t>
            </a:r>
            <a:endParaRPr sz="1400"/>
          </a:p>
          <a:p>
            <a:pPr marL="457200" lvl="0" indent="-317500" algn="l" rtl="0">
              <a:spcBef>
                <a:spcPts val="1000"/>
              </a:spcBef>
              <a:spcAft>
                <a:spcPts val="0"/>
              </a:spcAft>
              <a:buSzPts val="1400"/>
              <a:buChar char="•"/>
            </a:pPr>
            <a:r>
              <a:rPr lang="en" sz="1400"/>
              <a:t>Rapid core release (4 per year)</a:t>
            </a:r>
            <a:endParaRPr sz="1400"/>
          </a:p>
          <a:p>
            <a:pPr marL="457200" lvl="0" indent="-317500" algn="l" rtl="0">
              <a:spcBef>
                <a:spcPts val="1000"/>
              </a:spcBef>
              <a:spcAft>
                <a:spcPts val="0"/>
              </a:spcAft>
              <a:buSzPts val="1400"/>
              <a:buChar char="•"/>
            </a:pPr>
            <a:r>
              <a:rPr lang="en" sz="1400"/>
              <a:t>Independent out-of-core releases</a:t>
            </a:r>
            <a:endParaRPr sz="1400"/>
          </a:p>
          <a:p>
            <a:pPr marL="457200" lvl="0" indent="-317500" algn="l" rtl="0">
              <a:spcBef>
                <a:spcPts val="1000"/>
              </a:spcBef>
              <a:spcAft>
                <a:spcPts val="0"/>
              </a:spcAft>
              <a:buSzPts val="1400"/>
              <a:buChar char="•"/>
            </a:pPr>
            <a:r>
              <a:rPr lang="en" sz="1400"/>
              <a:t>Golang standard library (and others)</a:t>
            </a:r>
            <a:endParaRPr sz="1400"/>
          </a:p>
          <a:p>
            <a:pPr marL="457200" lvl="0" indent="-317500" algn="l" rtl="0">
              <a:spcBef>
                <a:spcPts val="1000"/>
              </a:spcBef>
              <a:spcAft>
                <a:spcPts val="0"/>
              </a:spcAft>
              <a:buSzPts val="1400"/>
              <a:buChar char="•"/>
            </a:pPr>
            <a:r>
              <a:rPr lang="en" sz="1400"/>
              <a:t>Networking (CNI)</a:t>
            </a:r>
            <a:endParaRPr sz="1400"/>
          </a:p>
          <a:p>
            <a:pPr marL="457200" lvl="0" indent="-317500" algn="l" rtl="0">
              <a:spcBef>
                <a:spcPts val="1000"/>
              </a:spcBef>
              <a:spcAft>
                <a:spcPts val="0"/>
              </a:spcAft>
              <a:buSzPts val="1400"/>
              <a:buChar char="•"/>
            </a:pPr>
            <a:r>
              <a:rPr lang="en" sz="1400"/>
              <a:t>Storage (CSI)</a:t>
            </a:r>
            <a:endParaRPr sz="1400"/>
          </a:p>
          <a:p>
            <a:pPr marL="457200" lvl="0" indent="-317500" algn="l" rtl="0">
              <a:spcBef>
                <a:spcPts val="1000"/>
              </a:spcBef>
              <a:spcAft>
                <a:spcPts val="0"/>
              </a:spcAft>
              <a:buSzPts val="1400"/>
              <a:buChar char="•"/>
            </a:pPr>
            <a:r>
              <a:rPr lang="en" sz="1400"/>
              <a:t>Runtime (CRI)</a:t>
            </a:r>
            <a:endParaRPr sz="1400"/>
          </a:p>
          <a:p>
            <a:pPr marL="457200" lvl="0" indent="-317500" algn="l" rtl="0">
              <a:spcBef>
                <a:spcPts val="1000"/>
              </a:spcBef>
              <a:spcAft>
                <a:spcPts val="1000"/>
              </a:spcAft>
              <a:buSzPts val="1400"/>
              <a:buChar char="•"/>
            </a:pPr>
            <a:r>
              <a:rPr lang="en" sz="1400"/>
              <a:t>Cloud providers</a:t>
            </a:r>
            <a:endParaRPr sz="1400"/>
          </a:p>
        </p:txBody>
      </p:sp>
      <p:sp>
        <p:nvSpPr>
          <p:cNvPr id="254" name="Google Shape;254;p35"/>
          <p:cNvSpPr txBox="1">
            <a:spLocks noGrp="1"/>
          </p:cNvSpPr>
          <p:nvPr>
            <p:ph type="body" idx="3"/>
          </p:nvPr>
        </p:nvSpPr>
        <p:spPr>
          <a:xfrm>
            <a:off x="4627950" y="464747"/>
            <a:ext cx="3887400" cy="618000"/>
          </a:xfrm>
          <a:prstGeom prst="rect">
            <a:avLst/>
          </a:prstGeom>
        </p:spPr>
        <p:txBody>
          <a:bodyPr spcFirstLastPara="1" wrap="square" lIns="68575" tIns="34275" rIns="68575" bIns="34275" anchor="b" anchorCtr="0">
            <a:noAutofit/>
          </a:bodyPr>
          <a:lstStyle/>
          <a:p>
            <a:pPr marL="0" lvl="0" indent="0" algn="l" rtl="0">
              <a:spcBef>
                <a:spcPts val="800"/>
              </a:spcBef>
              <a:spcAft>
                <a:spcPts val="0"/>
              </a:spcAft>
              <a:buNone/>
            </a:pPr>
            <a:r>
              <a:rPr lang="en"/>
              <a:t>Linux</a:t>
            </a:r>
            <a:endParaRPr/>
          </a:p>
        </p:txBody>
      </p:sp>
      <p:sp>
        <p:nvSpPr>
          <p:cNvPr id="255" name="Google Shape;255;p35"/>
          <p:cNvSpPr txBox="1">
            <a:spLocks noGrp="1"/>
          </p:cNvSpPr>
          <p:nvPr>
            <p:ph type="body" idx="4"/>
          </p:nvPr>
        </p:nvSpPr>
        <p:spPr>
          <a:xfrm>
            <a:off x="4629152" y="1160050"/>
            <a:ext cx="3887400" cy="3730500"/>
          </a:xfrm>
          <a:prstGeom prst="rect">
            <a:avLst/>
          </a:prstGeom>
        </p:spPr>
        <p:txBody>
          <a:bodyPr spcFirstLastPara="1" wrap="square" lIns="68575" tIns="34275" rIns="68575" bIns="34275" anchor="t" anchorCtr="0">
            <a:noAutofit/>
          </a:bodyPr>
          <a:lstStyle/>
          <a:p>
            <a:pPr marL="457200" lvl="0" indent="-317500" algn="l" rtl="0">
              <a:spcBef>
                <a:spcPts val="800"/>
              </a:spcBef>
              <a:spcAft>
                <a:spcPts val="0"/>
              </a:spcAft>
              <a:buSzPts val="1400"/>
              <a:buChar char="•"/>
            </a:pPr>
            <a:r>
              <a:rPr lang="en" sz="1400"/>
              <a:t>Kernel.org</a:t>
            </a:r>
            <a:endParaRPr sz="1400"/>
          </a:p>
          <a:p>
            <a:pPr marL="457200" lvl="0" indent="-317500" algn="l" rtl="0">
              <a:spcBef>
                <a:spcPts val="1000"/>
              </a:spcBef>
              <a:spcAft>
                <a:spcPts val="0"/>
              </a:spcAft>
              <a:buSzPts val="1400"/>
              <a:buChar char="•"/>
            </a:pPr>
            <a:r>
              <a:rPr lang="en" sz="1400"/>
              <a:t>Rapid core release (6 per year)</a:t>
            </a:r>
            <a:endParaRPr sz="1400"/>
          </a:p>
          <a:p>
            <a:pPr marL="457200" lvl="0" indent="-317500" algn="l" rtl="0">
              <a:spcBef>
                <a:spcPts val="1000"/>
              </a:spcBef>
              <a:spcAft>
                <a:spcPts val="0"/>
              </a:spcAft>
              <a:buSzPts val="1400"/>
              <a:buChar char="•"/>
            </a:pPr>
            <a:r>
              <a:rPr lang="en" sz="1400"/>
              <a:t>Independent out-of-core releases</a:t>
            </a:r>
            <a:endParaRPr sz="1400"/>
          </a:p>
          <a:p>
            <a:pPr marL="457200" lvl="0" indent="-317500" algn="l" rtl="0">
              <a:spcBef>
                <a:spcPts val="1000"/>
              </a:spcBef>
              <a:spcAft>
                <a:spcPts val="0"/>
              </a:spcAft>
              <a:buSzPts val="1400"/>
              <a:buChar char="•"/>
            </a:pPr>
            <a:r>
              <a:rPr lang="en" sz="1400"/>
              <a:t>libc (and others)</a:t>
            </a:r>
            <a:endParaRPr sz="1400"/>
          </a:p>
          <a:p>
            <a:pPr marL="457200" lvl="0" indent="-317500" algn="l" rtl="0">
              <a:spcBef>
                <a:spcPts val="1000"/>
              </a:spcBef>
              <a:spcAft>
                <a:spcPts val="0"/>
              </a:spcAft>
              <a:buSzPts val="1400"/>
              <a:buChar char="•"/>
            </a:pPr>
            <a:r>
              <a:rPr lang="en" sz="1400"/>
              <a:t>Networking</a:t>
            </a:r>
            <a:endParaRPr sz="1400"/>
          </a:p>
          <a:p>
            <a:pPr marL="457200" lvl="0" indent="-317500" algn="l" rtl="0">
              <a:spcBef>
                <a:spcPts val="1000"/>
              </a:spcBef>
              <a:spcAft>
                <a:spcPts val="0"/>
              </a:spcAft>
              <a:buSzPts val="1400"/>
              <a:buChar char="•"/>
            </a:pPr>
            <a:r>
              <a:rPr lang="en" sz="1400"/>
              <a:t>Storage</a:t>
            </a:r>
            <a:endParaRPr sz="1400"/>
          </a:p>
          <a:p>
            <a:pPr marL="457200" lvl="0" indent="-317500" algn="l" rtl="0">
              <a:spcBef>
                <a:spcPts val="1000"/>
              </a:spcBef>
              <a:spcAft>
                <a:spcPts val="0"/>
              </a:spcAft>
              <a:buSzPts val="1400"/>
              <a:buChar char="•"/>
            </a:pPr>
            <a:r>
              <a:rPr lang="en" sz="1400"/>
              <a:t>Loaders, linkers, interpreters</a:t>
            </a:r>
            <a:endParaRPr sz="1400"/>
          </a:p>
          <a:p>
            <a:pPr marL="457200" lvl="0" indent="-317500" algn="l" rtl="0">
              <a:spcBef>
                <a:spcPts val="1000"/>
              </a:spcBef>
              <a:spcAft>
                <a:spcPts val="1000"/>
              </a:spcAft>
              <a:buSzPts val="1400"/>
              <a:buChar char="•"/>
            </a:pPr>
            <a:r>
              <a:rPr lang="en" sz="1400"/>
              <a:t>Multiple hardware architectures</a:t>
            </a:r>
            <a:endParaRPr sz="1400"/>
          </a:p>
        </p:txBody>
      </p:sp>
      <p:pic>
        <p:nvPicPr>
          <p:cNvPr id="256" name="Google Shape;256;p35"/>
          <p:cNvPicPr preferRelativeResize="0"/>
          <p:nvPr/>
        </p:nvPicPr>
        <p:blipFill>
          <a:blip r:embed="rId3">
            <a:alphaModFix/>
          </a:blip>
          <a:stretch>
            <a:fillRect/>
          </a:stretch>
        </p:blipFill>
        <p:spPr>
          <a:xfrm>
            <a:off x="5275950" y="355550"/>
            <a:ext cx="630200" cy="727125"/>
          </a:xfrm>
          <a:prstGeom prst="rect">
            <a:avLst/>
          </a:prstGeom>
          <a:noFill/>
          <a:ln>
            <a:noFill/>
          </a:ln>
        </p:spPr>
      </p:pic>
      <p:pic>
        <p:nvPicPr>
          <p:cNvPr id="257" name="Google Shape;257;p35"/>
          <p:cNvPicPr preferRelativeResize="0"/>
          <p:nvPr/>
        </p:nvPicPr>
        <p:blipFill>
          <a:blip r:embed="rId4">
            <a:alphaModFix/>
          </a:blip>
          <a:stretch>
            <a:fillRect/>
          </a:stretch>
        </p:blipFill>
        <p:spPr>
          <a:xfrm>
            <a:off x="1868198" y="355550"/>
            <a:ext cx="749403" cy="72712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6"/>
          <p:cNvSpPr txBox="1">
            <a:spLocks noGrp="1"/>
          </p:cNvSpPr>
          <p:nvPr>
            <p:ph type="body" idx="1"/>
          </p:nvPr>
        </p:nvSpPr>
        <p:spPr>
          <a:xfrm>
            <a:off x="628641" y="464747"/>
            <a:ext cx="3868200" cy="618000"/>
          </a:xfrm>
          <a:prstGeom prst="rect">
            <a:avLst/>
          </a:prstGeom>
        </p:spPr>
        <p:txBody>
          <a:bodyPr spcFirstLastPara="1" wrap="square" lIns="68575" tIns="34275" rIns="68575" bIns="34275" anchor="b" anchorCtr="0">
            <a:noAutofit/>
          </a:bodyPr>
          <a:lstStyle/>
          <a:p>
            <a:pPr marL="0" lvl="0" indent="0" algn="l" rtl="0">
              <a:spcBef>
                <a:spcPts val="800"/>
              </a:spcBef>
              <a:spcAft>
                <a:spcPts val="0"/>
              </a:spcAft>
              <a:buNone/>
            </a:pPr>
            <a:r>
              <a:rPr lang="en"/>
              <a:t>Kubernetes</a:t>
            </a:r>
            <a:endParaRPr/>
          </a:p>
        </p:txBody>
      </p:sp>
      <p:sp>
        <p:nvSpPr>
          <p:cNvPr id="263" name="Google Shape;263;p36"/>
          <p:cNvSpPr txBox="1">
            <a:spLocks noGrp="1"/>
          </p:cNvSpPr>
          <p:nvPr>
            <p:ph type="body" idx="2"/>
          </p:nvPr>
        </p:nvSpPr>
        <p:spPr>
          <a:xfrm>
            <a:off x="629850" y="1160050"/>
            <a:ext cx="3868200" cy="3730500"/>
          </a:xfrm>
          <a:prstGeom prst="rect">
            <a:avLst/>
          </a:prstGeom>
        </p:spPr>
        <p:txBody>
          <a:bodyPr spcFirstLastPara="1" wrap="square" lIns="68575" tIns="34275" rIns="68575" bIns="34275" anchor="t" anchorCtr="0">
            <a:noAutofit/>
          </a:bodyPr>
          <a:lstStyle/>
          <a:p>
            <a:pPr marL="457200" lvl="0" indent="-317500" algn="l" rtl="0">
              <a:spcBef>
                <a:spcPts val="800"/>
              </a:spcBef>
              <a:spcAft>
                <a:spcPts val="0"/>
              </a:spcAft>
              <a:buSzPts val="1400"/>
              <a:buChar char="•"/>
            </a:pPr>
            <a:r>
              <a:rPr lang="en" sz="1400"/>
              <a:t>GitHub.com/kubernetes/kubernetes</a:t>
            </a:r>
            <a:endParaRPr sz="1400"/>
          </a:p>
          <a:p>
            <a:pPr marL="457200" lvl="0" indent="-317500" algn="l" rtl="0">
              <a:spcBef>
                <a:spcPts val="1000"/>
              </a:spcBef>
              <a:spcAft>
                <a:spcPts val="0"/>
              </a:spcAft>
              <a:buSzPts val="1400"/>
              <a:buChar char="•"/>
            </a:pPr>
            <a:r>
              <a:rPr lang="en" sz="1400"/>
              <a:t>Rapid core release (4 per year)</a:t>
            </a:r>
            <a:endParaRPr sz="1400"/>
          </a:p>
          <a:p>
            <a:pPr marL="457200" lvl="0" indent="-317500" algn="l" rtl="0">
              <a:spcBef>
                <a:spcPts val="1000"/>
              </a:spcBef>
              <a:spcAft>
                <a:spcPts val="0"/>
              </a:spcAft>
              <a:buSzPts val="1400"/>
              <a:buChar char="•"/>
            </a:pPr>
            <a:r>
              <a:rPr lang="en" sz="1400"/>
              <a:t>Independent out-of-core releases</a:t>
            </a:r>
            <a:endParaRPr sz="1400"/>
          </a:p>
          <a:p>
            <a:pPr marL="457200" lvl="0" indent="-317500" algn="l" rtl="0">
              <a:spcBef>
                <a:spcPts val="1000"/>
              </a:spcBef>
              <a:spcAft>
                <a:spcPts val="0"/>
              </a:spcAft>
              <a:buSzPts val="1400"/>
              <a:buChar char="•"/>
            </a:pPr>
            <a:r>
              <a:rPr lang="en" sz="1400"/>
              <a:t>Golang standard library (and others)</a:t>
            </a:r>
            <a:endParaRPr sz="1400"/>
          </a:p>
          <a:p>
            <a:pPr marL="457200" lvl="0" indent="-317500" algn="l" rtl="0">
              <a:spcBef>
                <a:spcPts val="1000"/>
              </a:spcBef>
              <a:spcAft>
                <a:spcPts val="0"/>
              </a:spcAft>
              <a:buSzPts val="1400"/>
              <a:buChar char="•"/>
            </a:pPr>
            <a:r>
              <a:rPr lang="en" sz="1400"/>
              <a:t>Networking (CNI)</a:t>
            </a:r>
            <a:endParaRPr sz="1400"/>
          </a:p>
          <a:p>
            <a:pPr marL="457200" lvl="0" indent="-317500" algn="l" rtl="0">
              <a:spcBef>
                <a:spcPts val="1000"/>
              </a:spcBef>
              <a:spcAft>
                <a:spcPts val="0"/>
              </a:spcAft>
              <a:buSzPts val="1400"/>
              <a:buChar char="•"/>
            </a:pPr>
            <a:r>
              <a:rPr lang="en" sz="1400"/>
              <a:t>Storage (CSI)</a:t>
            </a:r>
            <a:endParaRPr sz="1400"/>
          </a:p>
          <a:p>
            <a:pPr marL="457200" lvl="0" indent="-317500" algn="l" rtl="0">
              <a:spcBef>
                <a:spcPts val="1000"/>
              </a:spcBef>
              <a:spcAft>
                <a:spcPts val="0"/>
              </a:spcAft>
              <a:buSzPts val="1400"/>
              <a:buChar char="•"/>
            </a:pPr>
            <a:r>
              <a:rPr lang="en" sz="1400"/>
              <a:t>Runtime (CRI)</a:t>
            </a:r>
            <a:endParaRPr sz="1400"/>
          </a:p>
          <a:p>
            <a:pPr marL="457200" lvl="0" indent="-317500" algn="l" rtl="0">
              <a:spcBef>
                <a:spcPts val="1000"/>
              </a:spcBef>
              <a:spcAft>
                <a:spcPts val="0"/>
              </a:spcAft>
              <a:buSzPts val="1400"/>
              <a:buChar char="•"/>
            </a:pPr>
            <a:r>
              <a:rPr lang="en" sz="1400"/>
              <a:t>Cloud providers</a:t>
            </a:r>
            <a:endParaRPr sz="1400"/>
          </a:p>
          <a:p>
            <a:pPr marL="457200" lvl="0" indent="-317500" algn="l" rtl="0">
              <a:spcBef>
                <a:spcPts val="1000"/>
              </a:spcBef>
              <a:spcAft>
                <a:spcPts val="1000"/>
              </a:spcAft>
              <a:buSzPts val="1400"/>
              <a:buChar char="•"/>
            </a:pPr>
            <a:r>
              <a:rPr lang="en" sz="1400"/>
              <a:t>Developer tools, app frameworks</a:t>
            </a:r>
            <a:endParaRPr sz="1400"/>
          </a:p>
        </p:txBody>
      </p:sp>
      <p:sp>
        <p:nvSpPr>
          <p:cNvPr id="264" name="Google Shape;264;p36"/>
          <p:cNvSpPr txBox="1">
            <a:spLocks noGrp="1"/>
          </p:cNvSpPr>
          <p:nvPr>
            <p:ph type="body" idx="3"/>
          </p:nvPr>
        </p:nvSpPr>
        <p:spPr>
          <a:xfrm>
            <a:off x="4627950" y="464747"/>
            <a:ext cx="3887400" cy="618000"/>
          </a:xfrm>
          <a:prstGeom prst="rect">
            <a:avLst/>
          </a:prstGeom>
        </p:spPr>
        <p:txBody>
          <a:bodyPr spcFirstLastPara="1" wrap="square" lIns="68575" tIns="34275" rIns="68575" bIns="34275" anchor="b" anchorCtr="0">
            <a:noAutofit/>
          </a:bodyPr>
          <a:lstStyle/>
          <a:p>
            <a:pPr marL="0" lvl="0" indent="0" algn="l" rtl="0">
              <a:spcBef>
                <a:spcPts val="800"/>
              </a:spcBef>
              <a:spcAft>
                <a:spcPts val="0"/>
              </a:spcAft>
              <a:buNone/>
            </a:pPr>
            <a:r>
              <a:rPr lang="en"/>
              <a:t>Linux</a:t>
            </a:r>
            <a:endParaRPr/>
          </a:p>
        </p:txBody>
      </p:sp>
      <p:sp>
        <p:nvSpPr>
          <p:cNvPr id="265" name="Google Shape;265;p36"/>
          <p:cNvSpPr txBox="1">
            <a:spLocks noGrp="1"/>
          </p:cNvSpPr>
          <p:nvPr>
            <p:ph type="body" idx="4"/>
          </p:nvPr>
        </p:nvSpPr>
        <p:spPr>
          <a:xfrm>
            <a:off x="4629152" y="1160050"/>
            <a:ext cx="3887400" cy="3730500"/>
          </a:xfrm>
          <a:prstGeom prst="rect">
            <a:avLst/>
          </a:prstGeom>
        </p:spPr>
        <p:txBody>
          <a:bodyPr spcFirstLastPara="1" wrap="square" lIns="68575" tIns="34275" rIns="68575" bIns="34275" anchor="t" anchorCtr="0">
            <a:noAutofit/>
          </a:bodyPr>
          <a:lstStyle/>
          <a:p>
            <a:pPr marL="457200" lvl="0" indent="-317500" algn="l" rtl="0">
              <a:spcBef>
                <a:spcPts val="800"/>
              </a:spcBef>
              <a:spcAft>
                <a:spcPts val="0"/>
              </a:spcAft>
              <a:buSzPts val="1400"/>
              <a:buChar char="•"/>
            </a:pPr>
            <a:r>
              <a:rPr lang="en" sz="1400"/>
              <a:t>Kernel.org</a:t>
            </a:r>
            <a:endParaRPr sz="1400"/>
          </a:p>
          <a:p>
            <a:pPr marL="457200" lvl="0" indent="-317500" algn="l" rtl="0">
              <a:spcBef>
                <a:spcPts val="1000"/>
              </a:spcBef>
              <a:spcAft>
                <a:spcPts val="0"/>
              </a:spcAft>
              <a:buSzPts val="1400"/>
              <a:buChar char="•"/>
            </a:pPr>
            <a:r>
              <a:rPr lang="en" sz="1400"/>
              <a:t>Rapid core release (6 per year)</a:t>
            </a:r>
            <a:endParaRPr sz="1400"/>
          </a:p>
          <a:p>
            <a:pPr marL="457200" lvl="0" indent="-317500" algn="l" rtl="0">
              <a:spcBef>
                <a:spcPts val="1000"/>
              </a:spcBef>
              <a:spcAft>
                <a:spcPts val="0"/>
              </a:spcAft>
              <a:buSzPts val="1400"/>
              <a:buChar char="•"/>
            </a:pPr>
            <a:r>
              <a:rPr lang="en" sz="1400"/>
              <a:t>Independent out-of-core releases</a:t>
            </a:r>
            <a:endParaRPr sz="1400"/>
          </a:p>
          <a:p>
            <a:pPr marL="457200" lvl="0" indent="-317500" algn="l" rtl="0">
              <a:spcBef>
                <a:spcPts val="1000"/>
              </a:spcBef>
              <a:spcAft>
                <a:spcPts val="0"/>
              </a:spcAft>
              <a:buSzPts val="1400"/>
              <a:buChar char="•"/>
            </a:pPr>
            <a:r>
              <a:rPr lang="en" sz="1400"/>
              <a:t>libc (and others)</a:t>
            </a:r>
            <a:endParaRPr sz="1400"/>
          </a:p>
          <a:p>
            <a:pPr marL="457200" lvl="0" indent="-317500" algn="l" rtl="0">
              <a:spcBef>
                <a:spcPts val="1000"/>
              </a:spcBef>
              <a:spcAft>
                <a:spcPts val="0"/>
              </a:spcAft>
              <a:buSzPts val="1400"/>
              <a:buChar char="•"/>
            </a:pPr>
            <a:r>
              <a:rPr lang="en" sz="1400"/>
              <a:t>Networking</a:t>
            </a:r>
            <a:endParaRPr sz="1400"/>
          </a:p>
          <a:p>
            <a:pPr marL="457200" lvl="0" indent="-317500" algn="l" rtl="0">
              <a:spcBef>
                <a:spcPts val="1000"/>
              </a:spcBef>
              <a:spcAft>
                <a:spcPts val="0"/>
              </a:spcAft>
              <a:buSzPts val="1400"/>
              <a:buChar char="•"/>
            </a:pPr>
            <a:r>
              <a:rPr lang="en" sz="1400"/>
              <a:t>Storage</a:t>
            </a:r>
            <a:endParaRPr sz="1400"/>
          </a:p>
          <a:p>
            <a:pPr marL="457200" lvl="0" indent="-317500" algn="l" rtl="0">
              <a:spcBef>
                <a:spcPts val="1000"/>
              </a:spcBef>
              <a:spcAft>
                <a:spcPts val="0"/>
              </a:spcAft>
              <a:buSzPts val="1400"/>
              <a:buChar char="•"/>
            </a:pPr>
            <a:r>
              <a:rPr lang="en" sz="1400"/>
              <a:t>Loaders, linkers, interpreters</a:t>
            </a:r>
            <a:endParaRPr sz="1400"/>
          </a:p>
          <a:p>
            <a:pPr marL="457200" lvl="0" indent="-317500" algn="l" rtl="0">
              <a:spcBef>
                <a:spcPts val="1000"/>
              </a:spcBef>
              <a:spcAft>
                <a:spcPts val="0"/>
              </a:spcAft>
              <a:buSzPts val="1400"/>
              <a:buChar char="•"/>
            </a:pPr>
            <a:r>
              <a:rPr lang="en" sz="1400"/>
              <a:t>Multiple hardware architectures</a:t>
            </a:r>
            <a:endParaRPr sz="1400"/>
          </a:p>
          <a:p>
            <a:pPr marL="457200" lvl="0" indent="-317500" algn="l" rtl="0">
              <a:spcBef>
                <a:spcPts val="1000"/>
              </a:spcBef>
              <a:spcAft>
                <a:spcPts val="1000"/>
              </a:spcAft>
              <a:buSzPts val="1400"/>
              <a:buChar char="•"/>
            </a:pPr>
            <a:r>
              <a:rPr lang="en" sz="1400"/>
              <a:t>Developer tools, app frameworks</a:t>
            </a:r>
            <a:endParaRPr sz="1400"/>
          </a:p>
        </p:txBody>
      </p:sp>
      <p:pic>
        <p:nvPicPr>
          <p:cNvPr id="266" name="Google Shape;266;p36"/>
          <p:cNvPicPr preferRelativeResize="0"/>
          <p:nvPr/>
        </p:nvPicPr>
        <p:blipFill>
          <a:blip r:embed="rId3">
            <a:alphaModFix/>
          </a:blip>
          <a:stretch>
            <a:fillRect/>
          </a:stretch>
        </p:blipFill>
        <p:spPr>
          <a:xfrm>
            <a:off x="5275950" y="355550"/>
            <a:ext cx="630200" cy="727125"/>
          </a:xfrm>
          <a:prstGeom prst="rect">
            <a:avLst/>
          </a:prstGeom>
          <a:noFill/>
          <a:ln>
            <a:noFill/>
          </a:ln>
        </p:spPr>
      </p:pic>
      <p:pic>
        <p:nvPicPr>
          <p:cNvPr id="267" name="Google Shape;267;p36"/>
          <p:cNvPicPr preferRelativeResize="0"/>
          <p:nvPr/>
        </p:nvPicPr>
        <p:blipFill>
          <a:blip r:embed="rId4">
            <a:alphaModFix/>
          </a:blip>
          <a:stretch>
            <a:fillRect/>
          </a:stretch>
        </p:blipFill>
        <p:spPr>
          <a:xfrm>
            <a:off x="1868198" y="355550"/>
            <a:ext cx="749403" cy="72712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7"/>
          <p:cNvSpPr txBox="1">
            <a:spLocks noGrp="1"/>
          </p:cNvSpPr>
          <p:nvPr>
            <p:ph type="body" idx="1"/>
          </p:nvPr>
        </p:nvSpPr>
        <p:spPr>
          <a:xfrm>
            <a:off x="628641" y="464747"/>
            <a:ext cx="3868200" cy="618000"/>
          </a:xfrm>
          <a:prstGeom prst="rect">
            <a:avLst/>
          </a:prstGeom>
        </p:spPr>
        <p:txBody>
          <a:bodyPr spcFirstLastPara="1" wrap="square" lIns="68575" tIns="34275" rIns="68575" bIns="34275" anchor="b" anchorCtr="0">
            <a:noAutofit/>
          </a:bodyPr>
          <a:lstStyle/>
          <a:p>
            <a:pPr marL="0" lvl="0" indent="0" algn="l" rtl="0">
              <a:spcBef>
                <a:spcPts val="800"/>
              </a:spcBef>
              <a:spcAft>
                <a:spcPts val="0"/>
              </a:spcAft>
              <a:buNone/>
            </a:pPr>
            <a:r>
              <a:rPr lang="en"/>
              <a:t>Kubernetes</a:t>
            </a:r>
            <a:endParaRPr/>
          </a:p>
        </p:txBody>
      </p:sp>
      <p:sp>
        <p:nvSpPr>
          <p:cNvPr id="273" name="Google Shape;273;p37"/>
          <p:cNvSpPr txBox="1">
            <a:spLocks noGrp="1"/>
          </p:cNvSpPr>
          <p:nvPr>
            <p:ph type="body" idx="2"/>
          </p:nvPr>
        </p:nvSpPr>
        <p:spPr>
          <a:xfrm>
            <a:off x="629850" y="1160050"/>
            <a:ext cx="3868200" cy="3730500"/>
          </a:xfrm>
          <a:prstGeom prst="rect">
            <a:avLst/>
          </a:prstGeom>
        </p:spPr>
        <p:txBody>
          <a:bodyPr spcFirstLastPara="1" wrap="square" lIns="68575" tIns="34275" rIns="68575" bIns="34275" anchor="t" anchorCtr="0">
            <a:noAutofit/>
          </a:bodyPr>
          <a:lstStyle/>
          <a:p>
            <a:pPr marL="457200" lvl="0" indent="-317500" algn="l" rtl="0">
              <a:spcBef>
                <a:spcPts val="800"/>
              </a:spcBef>
              <a:spcAft>
                <a:spcPts val="0"/>
              </a:spcAft>
              <a:buSzPts val="1400"/>
              <a:buChar char="•"/>
            </a:pPr>
            <a:r>
              <a:rPr lang="en" sz="1400"/>
              <a:t>GitHub.com/kubernetes/kubernetes</a:t>
            </a:r>
            <a:endParaRPr sz="1400"/>
          </a:p>
          <a:p>
            <a:pPr marL="457200" lvl="0" indent="-317500" algn="l" rtl="0">
              <a:spcBef>
                <a:spcPts val="1000"/>
              </a:spcBef>
              <a:spcAft>
                <a:spcPts val="0"/>
              </a:spcAft>
              <a:buSzPts val="1400"/>
              <a:buChar char="•"/>
            </a:pPr>
            <a:r>
              <a:rPr lang="en" sz="1400"/>
              <a:t>Rapid core release (4 per year)</a:t>
            </a:r>
            <a:endParaRPr sz="1400"/>
          </a:p>
          <a:p>
            <a:pPr marL="457200" lvl="0" indent="-317500" algn="l" rtl="0">
              <a:spcBef>
                <a:spcPts val="1000"/>
              </a:spcBef>
              <a:spcAft>
                <a:spcPts val="0"/>
              </a:spcAft>
              <a:buSzPts val="1400"/>
              <a:buChar char="•"/>
            </a:pPr>
            <a:r>
              <a:rPr lang="en" sz="1400"/>
              <a:t>Independent out-of-core releases</a:t>
            </a:r>
            <a:endParaRPr sz="1400"/>
          </a:p>
          <a:p>
            <a:pPr marL="457200" lvl="0" indent="-317500" algn="l" rtl="0">
              <a:spcBef>
                <a:spcPts val="1000"/>
              </a:spcBef>
              <a:spcAft>
                <a:spcPts val="0"/>
              </a:spcAft>
              <a:buSzPts val="1400"/>
              <a:buChar char="•"/>
            </a:pPr>
            <a:r>
              <a:rPr lang="en" sz="1400"/>
              <a:t>Golang standard library (and others)</a:t>
            </a:r>
            <a:endParaRPr sz="1400"/>
          </a:p>
          <a:p>
            <a:pPr marL="457200" lvl="0" indent="-317500" algn="l" rtl="0">
              <a:spcBef>
                <a:spcPts val="1000"/>
              </a:spcBef>
              <a:spcAft>
                <a:spcPts val="0"/>
              </a:spcAft>
              <a:buSzPts val="1400"/>
              <a:buChar char="•"/>
            </a:pPr>
            <a:r>
              <a:rPr lang="en" sz="1400"/>
              <a:t>Networking (CNI)</a:t>
            </a:r>
            <a:endParaRPr sz="1400"/>
          </a:p>
          <a:p>
            <a:pPr marL="457200" lvl="0" indent="-317500" algn="l" rtl="0">
              <a:spcBef>
                <a:spcPts val="1000"/>
              </a:spcBef>
              <a:spcAft>
                <a:spcPts val="0"/>
              </a:spcAft>
              <a:buSzPts val="1400"/>
              <a:buChar char="•"/>
            </a:pPr>
            <a:r>
              <a:rPr lang="en" sz="1400"/>
              <a:t>Storage (CSI)</a:t>
            </a:r>
            <a:endParaRPr sz="1400"/>
          </a:p>
          <a:p>
            <a:pPr marL="457200" lvl="0" indent="-317500" algn="l" rtl="0">
              <a:spcBef>
                <a:spcPts val="1000"/>
              </a:spcBef>
              <a:spcAft>
                <a:spcPts val="0"/>
              </a:spcAft>
              <a:buSzPts val="1400"/>
              <a:buChar char="•"/>
            </a:pPr>
            <a:r>
              <a:rPr lang="en" sz="1400"/>
              <a:t>Runtime (CRI)</a:t>
            </a:r>
            <a:endParaRPr sz="1400"/>
          </a:p>
          <a:p>
            <a:pPr marL="457200" lvl="0" indent="-317500" algn="l" rtl="0">
              <a:spcBef>
                <a:spcPts val="1000"/>
              </a:spcBef>
              <a:spcAft>
                <a:spcPts val="0"/>
              </a:spcAft>
              <a:buSzPts val="1400"/>
              <a:buChar char="•"/>
            </a:pPr>
            <a:r>
              <a:rPr lang="en" sz="1400"/>
              <a:t>Cloud providers</a:t>
            </a:r>
            <a:endParaRPr sz="1400"/>
          </a:p>
          <a:p>
            <a:pPr marL="457200" lvl="0" indent="-317500" algn="l" rtl="0">
              <a:spcBef>
                <a:spcPts val="1000"/>
              </a:spcBef>
              <a:spcAft>
                <a:spcPts val="0"/>
              </a:spcAft>
              <a:buSzPts val="1400"/>
              <a:buChar char="•"/>
            </a:pPr>
            <a:r>
              <a:rPr lang="en" sz="1400"/>
              <a:t>Developer tools</a:t>
            </a:r>
            <a:endParaRPr sz="1400"/>
          </a:p>
          <a:p>
            <a:pPr marL="457200" lvl="0" indent="-317500" algn="l" rtl="0">
              <a:spcBef>
                <a:spcPts val="1000"/>
              </a:spcBef>
              <a:spcAft>
                <a:spcPts val="1000"/>
              </a:spcAft>
              <a:buSzPts val="1400"/>
              <a:buChar char="•"/>
            </a:pPr>
            <a:r>
              <a:rPr lang="en" sz="1400"/>
              <a:t>Cluster installers, config managers, logging, monitoring</a:t>
            </a:r>
            <a:endParaRPr sz="1400"/>
          </a:p>
        </p:txBody>
      </p:sp>
      <p:sp>
        <p:nvSpPr>
          <p:cNvPr id="274" name="Google Shape;274;p37"/>
          <p:cNvSpPr txBox="1">
            <a:spLocks noGrp="1"/>
          </p:cNvSpPr>
          <p:nvPr>
            <p:ph type="body" idx="3"/>
          </p:nvPr>
        </p:nvSpPr>
        <p:spPr>
          <a:xfrm>
            <a:off x="4627950" y="464747"/>
            <a:ext cx="3887400" cy="618000"/>
          </a:xfrm>
          <a:prstGeom prst="rect">
            <a:avLst/>
          </a:prstGeom>
        </p:spPr>
        <p:txBody>
          <a:bodyPr spcFirstLastPara="1" wrap="square" lIns="68575" tIns="34275" rIns="68575" bIns="34275" anchor="b" anchorCtr="0">
            <a:noAutofit/>
          </a:bodyPr>
          <a:lstStyle/>
          <a:p>
            <a:pPr marL="0" lvl="0" indent="0" algn="l" rtl="0">
              <a:spcBef>
                <a:spcPts val="800"/>
              </a:spcBef>
              <a:spcAft>
                <a:spcPts val="0"/>
              </a:spcAft>
              <a:buNone/>
            </a:pPr>
            <a:r>
              <a:rPr lang="en"/>
              <a:t>Linux</a:t>
            </a:r>
            <a:endParaRPr/>
          </a:p>
        </p:txBody>
      </p:sp>
      <p:sp>
        <p:nvSpPr>
          <p:cNvPr id="275" name="Google Shape;275;p37"/>
          <p:cNvSpPr txBox="1">
            <a:spLocks noGrp="1"/>
          </p:cNvSpPr>
          <p:nvPr>
            <p:ph type="body" idx="4"/>
          </p:nvPr>
        </p:nvSpPr>
        <p:spPr>
          <a:xfrm>
            <a:off x="4629152" y="1160050"/>
            <a:ext cx="3887400" cy="3730500"/>
          </a:xfrm>
          <a:prstGeom prst="rect">
            <a:avLst/>
          </a:prstGeom>
        </p:spPr>
        <p:txBody>
          <a:bodyPr spcFirstLastPara="1" wrap="square" lIns="68575" tIns="34275" rIns="68575" bIns="34275" anchor="t" anchorCtr="0">
            <a:noAutofit/>
          </a:bodyPr>
          <a:lstStyle/>
          <a:p>
            <a:pPr marL="457200" lvl="0" indent="-317500" algn="l" rtl="0">
              <a:spcBef>
                <a:spcPts val="800"/>
              </a:spcBef>
              <a:spcAft>
                <a:spcPts val="0"/>
              </a:spcAft>
              <a:buSzPts val="1400"/>
              <a:buChar char="•"/>
            </a:pPr>
            <a:r>
              <a:rPr lang="en" sz="1400"/>
              <a:t>Kernel.org</a:t>
            </a:r>
            <a:endParaRPr sz="1400"/>
          </a:p>
          <a:p>
            <a:pPr marL="457200" lvl="0" indent="-317500" algn="l" rtl="0">
              <a:spcBef>
                <a:spcPts val="1000"/>
              </a:spcBef>
              <a:spcAft>
                <a:spcPts val="0"/>
              </a:spcAft>
              <a:buSzPts val="1400"/>
              <a:buChar char="•"/>
            </a:pPr>
            <a:r>
              <a:rPr lang="en" sz="1400"/>
              <a:t>Rapid core release (6 per year)</a:t>
            </a:r>
            <a:endParaRPr sz="1400"/>
          </a:p>
          <a:p>
            <a:pPr marL="457200" lvl="0" indent="-317500" algn="l" rtl="0">
              <a:spcBef>
                <a:spcPts val="1000"/>
              </a:spcBef>
              <a:spcAft>
                <a:spcPts val="0"/>
              </a:spcAft>
              <a:buSzPts val="1400"/>
              <a:buChar char="•"/>
            </a:pPr>
            <a:r>
              <a:rPr lang="en" sz="1400"/>
              <a:t>Independent out-of-core releases</a:t>
            </a:r>
            <a:endParaRPr sz="1400"/>
          </a:p>
          <a:p>
            <a:pPr marL="457200" lvl="0" indent="-317500" algn="l" rtl="0">
              <a:spcBef>
                <a:spcPts val="1000"/>
              </a:spcBef>
              <a:spcAft>
                <a:spcPts val="0"/>
              </a:spcAft>
              <a:buSzPts val="1400"/>
              <a:buChar char="•"/>
            </a:pPr>
            <a:r>
              <a:rPr lang="en" sz="1400"/>
              <a:t>libc (and others)</a:t>
            </a:r>
            <a:endParaRPr sz="1400"/>
          </a:p>
          <a:p>
            <a:pPr marL="457200" lvl="0" indent="-317500" algn="l" rtl="0">
              <a:spcBef>
                <a:spcPts val="1000"/>
              </a:spcBef>
              <a:spcAft>
                <a:spcPts val="0"/>
              </a:spcAft>
              <a:buSzPts val="1400"/>
              <a:buChar char="•"/>
            </a:pPr>
            <a:r>
              <a:rPr lang="en" sz="1400"/>
              <a:t>Networking</a:t>
            </a:r>
            <a:endParaRPr sz="1400"/>
          </a:p>
          <a:p>
            <a:pPr marL="457200" lvl="0" indent="-317500" algn="l" rtl="0">
              <a:spcBef>
                <a:spcPts val="1000"/>
              </a:spcBef>
              <a:spcAft>
                <a:spcPts val="0"/>
              </a:spcAft>
              <a:buSzPts val="1400"/>
              <a:buChar char="•"/>
            </a:pPr>
            <a:r>
              <a:rPr lang="en" sz="1400"/>
              <a:t>Storage</a:t>
            </a:r>
            <a:endParaRPr sz="1400"/>
          </a:p>
          <a:p>
            <a:pPr marL="457200" lvl="0" indent="-317500" algn="l" rtl="0">
              <a:spcBef>
                <a:spcPts val="1000"/>
              </a:spcBef>
              <a:spcAft>
                <a:spcPts val="0"/>
              </a:spcAft>
              <a:buSzPts val="1400"/>
              <a:buChar char="•"/>
            </a:pPr>
            <a:r>
              <a:rPr lang="en" sz="1400"/>
              <a:t>Loaders, linkers, interpreters</a:t>
            </a:r>
            <a:endParaRPr sz="1400"/>
          </a:p>
          <a:p>
            <a:pPr marL="457200" lvl="0" indent="-317500" algn="l" rtl="0">
              <a:spcBef>
                <a:spcPts val="1000"/>
              </a:spcBef>
              <a:spcAft>
                <a:spcPts val="0"/>
              </a:spcAft>
              <a:buSzPts val="1400"/>
              <a:buChar char="•"/>
            </a:pPr>
            <a:r>
              <a:rPr lang="en" sz="1400"/>
              <a:t>Multiple hardware architectures</a:t>
            </a:r>
            <a:endParaRPr sz="1400"/>
          </a:p>
          <a:p>
            <a:pPr marL="457200" lvl="0" indent="-317500" algn="l" rtl="0">
              <a:spcBef>
                <a:spcPts val="1000"/>
              </a:spcBef>
              <a:spcAft>
                <a:spcPts val="0"/>
              </a:spcAft>
              <a:buSzPts val="1400"/>
              <a:buChar char="•"/>
            </a:pPr>
            <a:r>
              <a:rPr lang="en" sz="1400"/>
              <a:t>Developer tools</a:t>
            </a:r>
            <a:endParaRPr sz="1400"/>
          </a:p>
          <a:p>
            <a:pPr marL="457200" lvl="0" indent="-317500" algn="l" rtl="0">
              <a:spcBef>
                <a:spcPts val="1000"/>
              </a:spcBef>
              <a:spcAft>
                <a:spcPts val="1000"/>
              </a:spcAft>
              <a:buSzPts val="1400"/>
              <a:buChar char="•"/>
            </a:pPr>
            <a:r>
              <a:rPr lang="en" sz="1400"/>
              <a:t>System installers, config managers, logging, monitoring</a:t>
            </a:r>
            <a:endParaRPr sz="1400"/>
          </a:p>
        </p:txBody>
      </p:sp>
      <p:pic>
        <p:nvPicPr>
          <p:cNvPr id="276" name="Google Shape;276;p37"/>
          <p:cNvPicPr preferRelativeResize="0"/>
          <p:nvPr/>
        </p:nvPicPr>
        <p:blipFill>
          <a:blip r:embed="rId3">
            <a:alphaModFix/>
          </a:blip>
          <a:stretch>
            <a:fillRect/>
          </a:stretch>
        </p:blipFill>
        <p:spPr>
          <a:xfrm>
            <a:off x="5275950" y="355550"/>
            <a:ext cx="630200" cy="727125"/>
          </a:xfrm>
          <a:prstGeom prst="rect">
            <a:avLst/>
          </a:prstGeom>
          <a:noFill/>
          <a:ln>
            <a:noFill/>
          </a:ln>
        </p:spPr>
      </p:pic>
      <p:pic>
        <p:nvPicPr>
          <p:cNvPr id="277" name="Google Shape;277;p37"/>
          <p:cNvPicPr preferRelativeResize="0"/>
          <p:nvPr/>
        </p:nvPicPr>
        <p:blipFill>
          <a:blip r:embed="rId4">
            <a:alphaModFix/>
          </a:blip>
          <a:stretch>
            <a:fillRect/>
          </a:stretch>
        </p:blipFill>
        <p:spPr>
          <a:xfrm>
            <a:off x="1868198" y="355550"/>
            <a:ext cx="749403" cy="72712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38"/>
          <p:cNvPicPr preferRelativeResize="0"/>
          <p:nvPr/>
        </p:nvPicPr>
        <p:blipFill rotWithShape="1">
          <a:blip r:embed="rId3">
            <a:alphaModFix/>
          </a:blip>
          <a:srcRect t="14246" b="11009"/>
          <a:stretch/>
        </p:blipFill>
        <p:spPr>
          <a:xfrm>
            <a:off x="590538" y="618788"/>
            <a:ext cx="7962926" cy="39059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9"/>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Distributions Offer Value</a:t>
            </a:r>
            <a:endParaRPr/>
          </a:p>
        </p:txBody>
      </p:sp>
      <p:sp>
        <p:nvSpPr>
          <p:cNvPr id="288" name="Google Shape;288;p39"/>
          <p:cNvSpPr txBox="1">
            <a:spLocks noGrp="1"/>
          </p:cNvSpPr>
          <p:nvPr>
            <p:ph type="body" idx="1"/>
          </p:nvPr>
        </p:nvSpPr>
        <p:spPr>
          <a:xfrm>
            <a:off x="311700" y="1152475"/>
            <a:ext cx="5208000" cy="3416400"/>
          </a:xfrm>
          <a:prstGeom prst="rect">
            <a:avLst/>
          </a:prstGeom>
        </p:spPr>
        <p:txBody>
          <a:bodyPr spcFirstLastPara="1" wrap="square" lIns="68575" tIns="34275" rIns="68575" bIns="34275" anchor="t" anchorCtr="0">
            <a:noAutofit/>
          </a:bodyPr>
          <a:lstStyle/>
          <a:p>
            <a:pPr marL="457200" lvl="0" indent="-361950" algn="l" rtl="0">
              <a:spcBef>
                <a:spcPts val="800"/>
              </a:spcBef>
              <a:spcAft>
                <a:spcPts val="0"/>
              </a:spcAft>
              <a:buSzPts val="2100"/>
              <a:buChar char="•"/>
            </a:pPr>
            <a:r>
              <a:rPr lang="en"/>
              <a:t>purpose built, opinionated</a:t>
            </a:r>
            <a:endParaRPr/>
          </a:p>
          <a:p>
            <a:pPr marL="457200" lvl="0" indent="-361950" algn="l" rtl="0">
              <a:spcBef>
                <a:spcPts val="1000"/>
              </a:spcBef>
              <a:spcAft>
                <a:spcPts val="0"/>
              </a:spcAft>
              <a:buSzPts val="2100"/>
              <a:buChar char="•"/>
            </a:pPr>
            <a:r>
              <a:rPr lang="en"/>
              <a:t>one release spans all components</a:t>
            </a:r>
            <a:endParaRPr/>
          </a:p>
          <a:p>
            <a:pPr marL="457200" lvl="0" indent="-361950" algn="l" rtl="0">
              <a:spcBef>
                <a:spcPts val="1000"/>
              </a:spcBef>
              <a:spcAft>
                <a:spcPts val="0"/>
              </a:spcAft>
              <a:buSzPts val="2100"/>
              <a:buChar char="•"/>
            </a:pPr>
            <a:r>
              <a:rPr lang="en"/>
              <a:t>coherent, self-consistent assembly</a:t>
            </a:r>
            <a:endParaRPr/>
          </a:p>
          <a:p>
            <a:pPr marL="457200" lvl="0" indent="-361950" algn="l" rtl="0">
              <a:spcBef>
                <a:spcPts val="1000"/>
              </a:spcBef>
              <a:spcAft>
                <a:spcPts val="0"/>
              </a:spcAft>
              <a:buSzPts val="2100"/>
              <a:buChar char="•"/>
            </a:pPr>
            <a:r>
              <a:rPr lang="en"/>
              <a:t>easier install, lifecycle management</a:t>
            </a:r>
            <a:endParaRPr/>
          </a:p>
          <a:p>
            <a:pPr marL="457200" lvl="0" indent="-361950" algn="l" rtl="0">
              <a:spcBef>
                <a:spcPts val="1000"/>
              </a:spcBef>
              <a:spcAft>
                <a:spcPts val="1000"/>
              </a:spcAft>
              <a:buSzPts val="2100"/>
              <a:buChar char="•"/>
            </a:pPr>
            <a:r>
              <a:rPr lang="en"/>
              <a:t>testing &amp; support</a:t>
            </a:r>
            <a:endParaRPr/>
          </a:p>
        </p:txBody>
      </p:sp>
      <p:pic>
        <p:nvPicPr>
          <p:cNvPr id="289" name="Google Shape;289;p39"/>
          <p:cNvPicPr preferRelativeResize="0"/>
          <p:nvPr/>
        </p:nvPicPr>
        <p:blipFill>
          <a:blip r:embed="rId3">
            <a:alphaModFix/>
          </a:blip>
          <a:stretch>
            <a:fillRect/>
          </a:stretch>
        </p:blipFill>
        <p:spPr>
          <a:xfrm>
            <a:off x="5637991" y="0"/>
            <a:ext cx="3506019" cy="51435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4" name="Google Shape;294;p40"/>
          <p:cNvPicPr preferRelativeResize="0"/>
          <p:nvPr/>
        </p:nvPicPr>
        <p:blipFill>
          <a:blip r:embed="rId3">
            <a:alphaModFix/>
          </a:blip>
          <a:stretch>
            <a:fillRect/>
          </a:stretch>
        </p:blipFill>
        <p:spPr>
          <a:xfrm>
            <a:off x="2008599" y="3466650"/>
            <a:ext cx="2123651" cy="951836"/>
          </a:xfrm>
          <a:prstGeom prst="rect">
            <a:avLst/>
          </a:prstGeom>
          <a:noFill/>
          <a:ln>
            <a:noFill/>
          </a:ln>
        </p:spPr>
      </p:pic>
      <p:sp>
        <p:nvSpPr>
          <p:cNvPr id="295" name="Google Shape;295;p40"/>
          <p:cNvSpPr txBox="1">
            <a:spLocks noGrp="1"/>
          </p:cNvSpPr>
          <p:nvPr>
            <p:ph type="title"/>
          </p:nvPr>
        </p:nvSpPr>
        <p:spPr>
          <a:xfrm>
            <a:off x="629841"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Many Distributions</a:t>
            </a:r>
            <a:endParaRPr/>
          </a:p>
        </p:txBody>
      </p:sp>
      <p:sp>
        <p:nvSpPr>
          <p:cNvPr id="296" name="Google Shape;296;p40"/>
          <p:cNvSpPr txBox="1">
            <a:spLocks noGrp="1"/>
          </p:cNvSpPr>
          <p:nvPr>
            <p:ph type="body" idx="1"/>
          </p:nvPr>
        </p:nvSpPr>
        <p:spPr>
          <a:xfrm>
            <a:off x="629841" y="1121272"/>
            <a:ext cx="3868200" cy="618000"/>
          </a:xfrm>
          <a:prstGeom prst="rect">
            <a:avLst/>
          </a:prstGeom>
        </p:spPr>
        <p:txBody>
          <a:bodyPr spcFirstLastPara="1" wrap="square" lIns="68575" tIns="34275" rIns="68575" bIns="34275" anchor="b" anchorCtr="0">
            <a:noAutofit/>
          </a:bodyPr>
          <a:lstStyle/>
          <a:p>
            <a:pPr marL="0" lvl="0" indent="0" algn="ctr" rtl="0">
              <a:spcBef>
                <a:spcPts val="800"/>
              </a:spcBef>
              <a:spcAft>
                <a:spcPts val="0"/>
              </a:spcAft>
              <a:buNone/>
            </a:pPr>
            <a:r>
              <a:rPr lang="en"/>
              <a:t>Kubernetes</a:t>
            </a:r>
            <a:endParaRPr/>
          </a:p>
        </p:txBody>
      </p:sp>
      <p:sp>
        <p:nvSpPr>
          <p:cNvPr id="297" name="Google Shape;297;p40"/>
          <p:cNvSpPr txBox="1">
            <a:spLocks noGrp="1"/>
          </p:cNvSpPr>
          <p:nvPr>
            <p:ph type="body" idx="3"/>
          </p:nvPr>
        </p:nvSpPr>
        <p:spPr>
          <a:xfrm>
            <a:off x="4629150" y="1121272"/>
            <a:ext cx="3887400" cy="618000"/>
          </a:xfrm>
          <a:prstGeom prst="rect">
            <a:avLst/>
          </a:prstGeom>
        </p:spPr>
        <p:txBody>
          <a:bodyPr spcFirstLastPara="1" wrap="square" lIns="68575" tIns="34275" rIns="68575" bIns="34275" anchor="b" anchorCtr="0">
            <a:noAutofit/>
          </a:bodyPr>
          <a:lstStyle/>
          <a:p>
            <a:pPr marL="0" lvl="0" indent="0" algn="ctr" rtl="0">
              <a:spcBef>
                <a:spcPts val="800"/>
              </a:spcBef>
              <a:spcAft>
                <a:spcPts val="0"/>
              </a:spcAft>
              <a:buNone/>
            </a:pPr>
            <a:r>
              <a:rPr lang="en"/>
              <a:t>Linux</a:t>
            </a:r>
            <a:endParaRPr/>
          </a:p>
        </p:txBody>
      </p:sp>
      <p:pic>
        <p:nvPicPr>
          <p:cNvPr id="298" name="Google Shape;298;p40"/>
          <p:cNvPicPr preferRelativeResize="0"/>
          <p:nvPr/>
        </p:nvPicPr>
        <p:blipFill>
          <a:blip r:embed="rId4">
            <a:alphaModFix/>
          </a:blip>
          <a:stretch>
            <a:fillRect/>
          </a:stretch>
        </p:blipFill>
        <p:spPr>
          <a:xfrm>
            <a:off x="7195425" y="1439725"/>
            <a:ext cx="630200" cy="727125"/>
          </a:xfrm>
          <a:prstGeom prst="rect">
            <a:avLst/>
          </a:prstGeom>
          <a:noFill/>
          <a:ln>
            <a:noFill/>
          </a:ln>
        </p:spPr>
      </p:pic>
      <p:pic>
        <p:nvPicPr>
          <p:cNvPr id="299" name="Google Shape;299;p40"/>
          <p:cNvPicPr preferRelativeResize="0"/>
          <p:nvPr/>
        </p:nvPicPr>
        <p:blipFill>
          <a:blip r:embed="rId5">
            <a:alphaModFix/>
          </a:blip>
          <a:stretch>
            <a:fillRect/>
          </a:stretch>
        </p:blipFill>
        <p:spPr>
          <a:xfrm>
            <a:off x="931848" y="1439725"/>
            <a:ext cx="749403" cy="727129"/>
          </a:xfrm>
          <a:prstGeom prst="rect">
            <a:avLst/>
          </a:prstGeom>
          <a:noFill/>
          <a:ln>
            <a:noFill/>
          </a:ln>
        </p:spPr>
      </p:pic>
      <p:pic>
        <p:nvPicPr>
          <p:cNvPr id="300" name="Google Shape;300;p40"/>
          <p:cNvPicPr preferRelativeResize="0"/>
          <p:nvPr/>
        </p:nvPicPr>
        <p:blipFill rotWithShape="1">
          <a:blip r:embed="rId6">
            <a:alphaModFix/>
          </a:blip>
          <a:srcRect r="65828"/>
          <a:stretch/>
        </p:blipFill>
        <p:spPr>
          <a:xfrm>
            <a:off x="7509888" y="2753725"/>
            <a:ext cx="936561" cy="648029"/>
          </a:xfrm>
          <a:prstGeom prst="rect">
            <a:avLst/>
          </a:prstGeom>
          <a:noFill/>
          <a:ln>
            <a:noFill/>
          </a:ln>
        </p:spPr>
      </p:pic>
      <p:pic>
        <p:nvPicPr>
          <p:cNvPr id="301" name="Google Shape;301;p40"/>
          <p:cNvPicPr preferRelativeResize="0"/>
          <p:nvPr/>
        </p:nvPicPr>
        <p:blipFill rotWithShape="1">
          <a:blip r:embed="rId7">
            <a:alphaModFix/>
          </a:blip>
          <a:srcRect l="29749" t="19709" r="29178" b="16068"/>
          <a:stretch/>
        </p:blipFill>
        <p:spPr>
          <a:xfrm>
            <a:off x="5911924" y="2996195"/>
            <a:ext cx="1156141" cy="870421"/>
          </a:xfrm>
          <a:prstGeom prst="rect">
            <a:avLst/>
          </a:prstGeom>
          <a:noFill/>
          <a:ln>
            <a:noFill/>
          </a:ln>
        </p:spPr>
      </p:pic>
      <p:pic>
        <p:nvPicPr>
          <p:cNvPr id="302" name="Google Shape;302;p40"/>
          <p:cNvPicPr preferRelativeResize="0"/>
          <p:nvPr/>
        </p:nvPicPr>
        <p:blipFill>
          <a:blip r:embed="rId8">
            <a:alphaModFix/>
          </a:blip>
          <a:stretch>
            <a:fillRect/>
          </a:stretch>
        </p:blipFill>
        <p:spPr>
          <a:xfrm>
            <a:off x="7015943" y="3634792"/>
            <a:ext cx="754282" cy="754283"/>
          </a:xfrm>
          <a:prstGeom prst="rect">
            <a:avLst/>
          </a:prstGeom>
          <a:noFill/>
          <a:ln>
            <a:noFill/>
          </a:ln>
        </p:spPr>
      </p:pic>
      <p:pic>
        <p:nvPicPr>
          <p:cNvPr id="303" name="Google Shape;303;p40"/>
          <p:cNvPicPr preferRelativeResize="0"/>
          <p:nvPr/>
        </p:nvPicPr>
        <p:blipFill>
          <a:blip r:embed="rId9">
            <a:alphaModFix/>
          </a:blip>
          <a:stretch>
            <a:fillRect/>
          </a:stretch>
        </p:blipFill>
        <p:spPr>
          <a:xfrm>
            <a:off x="1368099" y="4228593"/>
            <a:ext cx="1384085" cy="484882"/>
          </a:xfrm>
          <a:prstGeom prst="rect">
            <a:avLst/>
          </a:prstGeom>
          <a:noFill/>
          <a:ln>
            <a:noFill/>
          </a:ln>
        </p:spPr>
      </p:pic>
      <p:pic>
        <p:nvPicPr>
          <p:cNvPr id="304" name="Google Shape;304;p40"/>
          <p:cNvPicPr preferRelativeResize="0"/>
          <p:nvPr/>
        </p:nvPicPr>
        <p:blipFill rotWithShape="1">
          <a:blip r:embed="rId10">
            <a:alphaModFix/>
          </a:blip>
          <a:srcRect l="15316" t="23151" r="18150" b="22794"/>
          <a:stretch/>
        </p:blipFill>
        <p:spPr>
          <a:xfrm>
            <a:off x="2551260" y="3134138"/>
            <a:ext cx="1266525" cy="514541"/>
          </a:xfrm>
          <a:prstGeom prst="rect">
            <a:avLst/>
          </a:prstGeom>
          <a:noFill/>
          <a:ln>
            <a:noFill/>
          </a:ln>
        </p:spPr>
      </p:pic>
      <p:pic>
        <p:nvPicPr>
          <p:cNvPr id="305" name="Google Shape;305;p40"/>
          <p:cNvPicPr preferRelativeResize="0"/>
          <p:nvPr/>
        </p:nvPicPr>
        <p:blipFill rotWithShape="1">
          <a:blip r:embed="rId11">
            <a:alphaModFix/>
          </a:blip>
          <a:srcRect t="22594" b="26437"/>
          <a:stretch/>
        </p:blipFill>
        <p:spPr>
          <a:xfrm>
            <a:off x="1316855" y="2753725"/>
            <a:ext cx="1293908" cy="659494"/>
          </a:xfrm>
          <a:prstGeom prst="rect">
            <a:avLst/>
          </a:prstGeom>
          <a:noFill/>
          <a:ln>
            <a:noFill/>
          </a:ln>
        </p:spPr>
      </p:pic>
      <p:pic>
        <p:nvPicPr>
          <p:cNvPr id="306" name="Google Shape;306;p40"/>
          <p:cNvPicPr preferRelativeResize="0"/>
          <p:nvPr/>
        </p:nvPicPr>
        <p:blipFill rotWithShape="1">
          <a:blip r:embed="rId12">
            <a:alphaModFix/>
          </a:blip>
          <a:srcRect l="11944" t="19507" r="9574" b="14590"/>
          <a:stretch/>
        </p:blipFill>
        <p:spPr>
          <a:xfrm>
            <a:off x="931850" y="3466650"/>
            <a:ext cx="1076747" cy="60186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1"/>
          <p:cNvSpPr txBox="1">
            <a:spLocks noGrp="1"/>
          </p:cNvSpPr>
          <p:nvPr>
            <p:ph type="title"/>
          </p:nvPr>
        </p:nvSpPr>
        <p:spPr>
          <a:xfrm>
            <a:off x="629841"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Is Kubernetes really a distribution?</a:t>
            </a:r>
            <a:endParaRPr/>
          </a:p>
        </p:txBody>
      </p:sp>
      <p:sp>
        <p:nvSpPr>
          <p:cNvPr id="312" name="Google Shape;312;p41"/>
          <p:cNvSpPr txBox="1">
            <a:spLocks noGrp="1"/>
          </p:cNvSpPr>
          <p:nvPr>
            <p:ph type="body" idx="1"/>
          </p:nvPr>
        </p:nvSpPr>
        <p:spPr>
          <a:xfrm>
            <a:off x="629841" y="1260872"/>
            <a:ext cx="3868200" cy="618000"/>
          </a:xfrm>
          <a:prstGeom prst="rect">
            <a:avLst/>
          </a:prstGeom>
        </p:spPr>
        <p:txBody>
          <a:bodyPr spcFirstLastPara="1" wrap="square" lIns="68575" tIns="34275" rIns="68575" bIns="34275" anchor="b" anchorCtr="0">
            <a:noAutofit/>
          </a:bodyPr>
          <a:lstStyle/>
          <a:p>
            <a:pPr marL="0" lvl="0" indent="0" algn="l" rtl="0">
              <a:spcBef>
                <a:spcPts val="800"/>
              </a:spcBef>
              <a:spcAft>
                <a:spcPts val="0"/>
              </a:spcAft>
              <a:buNone/>
            </a:pPr>
            <a:r>
              <a:rPr lang="en"/>
              <a:t>Distro benefits:</a:t>
            </a:r>
            <a:endParaRPr/>
          </a:p>
        </p:txBody>
      </p:sp>
      <p:sp>
        <p:nvSpPr>
          <p:cNvPr id="313" name="Google Shape;313;p41"/>
          <p:cNvSpPr txBox="1">
            <a:spLocks noGrp="1"/>
          </p:cNvSpPr>
          <p:nvPr>
            <p:ph type="body" idx="2"/>
          </p:nvPr>
        </p:nvSpPr>
        <p:spPr>
          <a:xfrm>
            <a:off x="629841" y="1878806"/>
            <a:ext cx="3868200" cy="2763300"/>
          </a:xfrm>
          <a:prstGeom prst="rect">
            <a:avLst/>
          </a:prstGeom>
        </p:spPr>
        <p:txBody>
          <a:bodyPr spcFirstLastPara="1" wrap="square" lIns="68575" tIns="34275" rIns="68575" bIns="34275" anchor="t" anchorCtr="0">
            <a:noAutofit/>
          </a:bodyPr>
          <a:lstStyle/>
          <a:p>
            <a:pPr marL="457200" lvl="0" indent="-298450" algn="l" rtl="0">
              <a:spcBef>
                <a:spcPts val="800"/>
              </a:spcBef>
              <a:spcAft>
                <a:spcPts val="0"/>
              </a:spcAft>
              <a:buSzPts val="1100"/>
              <a:buChar char="●"/>
            </a:pPr>
            <a:r>
              <a:rPr lang="en" sz="1800"/>
              <a:t>Purpose built, opinionated</a:t>
            </a:r>
            <a:endParaRPr sz="1800"/>
          </a:p>
          <a:p>
            <a:pPr marL="457200" lvl="0" indent="-298450" algn="l" rtl="0">
              <a:spcBef>
                <a:spcPts val="1000"/>
              </a:spcBef>
              <a:spcAft>
                <a:spcPts val="0"/>
              </a:spcAft>
              <a:buSzPts val="1100"/>
              <a:buChar char="●"/>
            </a:pPr>
            <a:r>
              <a:rPr lang="en" sz="1800"/>
              <a:t>One release spans all components</a:t>
            </a:r>
            <a:endParaRPr sz="1800"/>
          </a:p>
          <a:p>
            <a:pPr marL="457200" lvl="0" indent="-298450" algn="l" rtl="0">
              <a:spcBef>
                <a:spcPts val="1000"/>
              </a:spcBef>
              <a:spcAft>
                <a:spcPts val="0"/>
              </a:spcAft>
              <a:buSzPts val="1100"/>
              <a:buChar char="●"/>
            </a:pPr>
            <a:r>
              <a:rPr lang="en" sz="1800"/>
              <a:t>Coherent, self-consistent assembly</a:t>
            </a:r>
            <a:endParaRPr sz="1800"/>
          </a:p>
          <a:p>
            <a:pPr marL="457200" lvl="0" indent="-298450" algn="l" rtl="0">
              <a:spcBef>
                <a:spcPts val="1000"/>
              </a:spcBef>
              <a:spcAft>
                <a:spcPts val="0"/>
              </a:spcAft>
              <a:buSzPts val="1100"/>
              <a:buChar char="●"/>
            </a:pPr>
            <a:r>
              <a:rPr lang="en" sz="1800"/>
              <a:t>Easier install, lifecycle management</a:t>
            </a:r>
            <a:endParaRPr sz="1800"/>
          </a:p>
          <a:p>
            <a:pPr marL="457200" lvl="0" indent="-298450" algn="l" rtl="0">
              <a:spcBef>
                <a:spcPts val="1000"/>
              </a:spcBef>
              <a:spcAft>
                <a:spcPts val="1000"/>
              </a:spcAft>
              <a:buSzPts val="1100"/>
              <a:buChar char="●"/>
            </a:pPr>
            <a:r>
              <a:rPr lang="en" sz="1800"/>
              <a:t>Testing &amp; support</a:t>
            </a:r>
            <a:endParaRPr sz="1800"/>
          </a:p>
        </p:txBody>
      </p:sp>
      <p:sp>
        <p:nvSpPr>
          <p:cNvPr id="314" name="Google Shape;314;p41"/>
          <p:cNvSpPr txBox="1">
            <a:spLocks noGrp="1"/>
          </p:cNvSpPr>
          <p:nvPr>
            <p:ph type="body" idx="3"/>
          </p:nvPr>
        </p:nvSpPr>
        <p:spPr>
          <a:xfrm>
            <a:off x="4629150" y="1260872"/>
            <a:ext cx="3887400" cy="618000"/>
          </a:xfrm>
          <a:prstGeom prst="rect">
            <a:avLst/>
          </a:prstGeom>
        </p:spPr>
        <p:txBody>
          <a:bodyPr spcFirstLastPara="1" wrap="square" lIns="68575" tIns="34275" rIns="68575" bIns="34275" anchor="b" anchorCtr="0">
            <a:noAutofit/>
          </a:bodyPr>
          <a:lstStyle/>
          <a:p>
            <a:pPr marL="0" lvl="0" indent="0" algn="l" rtl="0">
              <a:spcBef>
                <a:spcPts val="800"/>
              </a:spcBef>
              <a:spcAft>
                <a:spcPts val="0"/>
              </a:spcAft>
              <a:buNone/>
            </a:pPr>
            <a:r>
              <a:rPr lang="en"/>
              <a:t>2017 talk described Kubernetes as:</a:t>
            </a:r>
            <a:endParaRPr/>
          </a:p>
        </p:txBody>
      </p:sp>
      <p:sp>
        <p:nvSpPr>
          <p:cNvPr id="315" name="Google Shape;315;p41"/>
          <p:cNvSpPr txBox="1">
            <a:spLocks noGrp="1"/>
          </p:cNvSpPr>
          <p:nvPr>
            <p:ph type="body" idx="4"/>
          </p:nvPr>
        </p:nvSpPr>
        <p:spPr>
          <a:xfrm>
            <a:off x="4629150" y="1878800"/>
            <a:ext cx="4242000" cy="2763300"/>
          </a:xfrm>
          <a:prstGeom prst="rect">
            <a:avLst/>
          </a:prstGeom>
        </p:spPr>
        <p:txBody>
          <a:bodyPr spcFirstLastPara="1" wrap="square" lIns="68575" tIns="34275" rIns="68575" bIns="34275" anchor="t" anchorCtr="0">
            <a:noAutofit/>
          </a:bodyPr>
          <a:lstStyle/>
          <a:p>
            <a:pPr marL="457200" lvl="0" indent="-342900" algn="l" rtl="0">
              <a:spcBef>
                <a:spcPts val="800"/>
              </a:spcBef>
              <a:spcAft>
                <a:spcPts val="0"/>
              </a:spcAft>
              <a:buSzPts val="1800"/>
              <a:buChar char="•"/>
            </a:pPr>
            <a:r>
              <a:rPr lang="en" sz="1800"/>
              <a:t>Coupled core / non-core components</a:t>
            </a:r>
            <a:endParaRPr sz="1800"/>
          </a:p>
          <a:p>
            <a:pPr marL="457200" lvl="0" indent="-342900" algn="l" rtl="0">
              <a:spcBef>
                <a:spcPts val="800"/>
              </a:spcBef>
              <a:spcAft>
                <a:spcPts val="0"/>
              </a:spcAft>
              <a:buSzPts val="1800"/>
              <a:buChar char="•"/>
            </a:pPr>
            <a:r>
              <a:rPr lang="en" sz="1800"/>
              <a:t>Complicated platform enablement</a:t>
            </a:r>
            <a:endParaRPr sz="1800"/>
          </a:p>
          <a:p>
            <a:pPr marL="457200" lvl="0" indent="-342900" algn="l" rtl="0">
              <a:spcBef>
                <a:spcPts val="1000"/>
              </a:spcBef>
              <a:spcAft>
                <a:spcPts val="0"/>
              </a:spcAft>
              <a:buSzPts val="1800"/>
              <a:buChar char="•"/>
            </a:pPr>
            <a:r>
              <a:rPr lang="en" sz="1800"/>
              <a:t>Incoherent, self-inconsistent assembly</a:t>
            </a:r>
            <a:endParaRPr sz="1800"/>
          </a:p>
          <a:p>
            <a:pPr marL="457200" lvl="0" indent="-342900" algn="l" rtl="0">
              <a:spcBef>
                <a:spcPts val="1000"/>
              </a:spcBef>
              <a:spcAft>
                <a:spcPts val="0"/>
              </a:spcAft>
              <a:buSzPts val="1800"/>
              <a:buChar char="•"/>
            </a:pPr>
            <a:r>
              <a:rPr lang="en" sz="1800"/>
              <a:t>Difficult installation, lifecycle management</a:t>
            </a:r>
            <a:endParaRPr sz="1800"/>
          </a:p>
          <a:p>
            <a:pPr marL="457200" lvl="0" indent="-342900" algn="l" rtl="0">
              <a:spcBef>
                <a:spcPts val="1000"/>
              </a:spcBef>
              <a:spcAft>
                <a:spcPts val="1000"/>
              </a:spcAft>
              <a:buSzPts val="1800"/>
              <a:buChar char="•"/>
            </a:pPr>
            <a:r>
              <a:rPr lang="en" sz="1800"/>
              <a:t>Rough edges on testing &amp; support</a:t>
            </a: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2"/>
          <p:cNvSpPr txBox="1">
            <a:spLocks noGrp="1"/>
          </p:cNvSpPr>
          <p:nvPr>
            <p:ph type="title"/>
          </p:nvPr>
        </p:nvSpPr>
        <p:spPr>
          <a:xfrm>
            <a:off x="629841"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Is Kubernetes really a distribution?</a:t>
            </a:r>
            <a:endParaRPr/>
          </a:p>
        </p:txBody>
      </p:sp>
      <p:sp>
        <p:nvSpPr>
          <p:cNvPr id="321" name="Google Shape;321;p42"/>
          <p:cNvSpPr txBox="1">
            <a:spLocks noGrp="1"/>
          </p:cNvSpPr>
          <p:nvPr>
            <p:ph type="body" idx="1"/>
          </p:nvPr>
        </p:nvSpPr>
        <p:spPr>
          <a:xfrm>
            <a:off x="629841" y="1260872"/>
            <a:ext cx="3868200" cy="618000"/>
          </a:xfrm>
          <a:prstGeom prst="rect">
            <a:avLst/>
          </a:prstGeom>
        </p:spPr>
        <p:txBody>
          <a:bodyPr spcFirstLastPara="1" wrap="square" lIns="68575" tIns="34275" rIns="68575" bIns="34275" anchor="b" anchorCtr="0">
            <a:noAutofit/>
          </a:bodyPr>
          <a:lstStyle/>
          <a:p>
            <a:pPr marL="0" lvl="0" indent="0" algn="l" rtl="0">
              <a:spcBef>
                <a:spcPts val="800"/>
              </a:spcBef>
              <a:spcAft>
                <a:spcPts val="0"/>
              </a:spcAft>
              <a:buNone/>
            </a:pPr>
            <a:r>
              <a:rPr lang="en"/>
              <a:t>Distro benefits:</a:t>
            </a:r>
            <a:endParaRPr/>
          </a:p>
        </p:txBody>
      </p:sp>
      <p:sp>
        <p:nvSpPr>
          <p:cNvPr id="322" name="Google Shape;322;p42"/>
          <p:cNvSpPr txBox="1">
            <a:spLocks noGrp="1"/>
          </p:cNvSpPr>
          <p:nvPr>
            <p:ph type="body" idx="2"/>
          </p:nvPr>
        </p:nvSpPr>
        <p:spPr>
          <a:xfrm>
            <a:off x="629841" y="1878806"/>
            <a:ext cx="3868200" cy="2763300"/>
          </a:xfrm>
          <a:prstGeom prst="rect">
            <a:avLst/>
          </a:prstGeom>
        </p:spPr>
        <p:txBody>
          <a:bodyPr spcFirstLastPara="1" wrap="square" lIns="68575" tIns="34275" rIns="68575" bIns="34275" anchor="t" anchorCtr="0">
            <a:noAutofit/>
          </a:bodyPr>
          <a:lstStyle/>
          <a:p>
            <a:pPr marL="457200" lvl="0" indent="-298450" algn="l" rtl="0">
              <a:spcBef>
                <a:spcPts val="800"/>
              </a:spcBef>
              <a:spcAft>
                <a:spcPts val="0"/>
              </a:spcAft>
              <a:buSzPts val="1100"/>
              <a:buChar char="●"/>
            </a:pPr>
            <a:r>
              <a:rPr lang="en" sz="1800"/>
              <a:t>Purpose built, opinionated</a:t>
            </a:r>
            <a:endParaRPr sz="1800"/>
          </a:p>
          <a:p>
            <a:pPr marL="457200" lvl="0" indent="-298450" algn="l" rtl="0">
              <a:spcBef>
                <a:spcPts val="1000"/>
              </a:spcBef>
              <a:spcAft>
                <a:spcPts val="0"/>
              </a:spcAft>
              <a:buSzPts val="1100"/>
              <a:buChar char="●"/>
            </a:pPr>
            <a:r>
              <a:rPr lang="en" sz="1800"/>
              <a:t>One release spans all components</a:t>
            </a:r>
            <a:endParaRPr sz="1800"/>
          </a:p>
          <a:p>
            <a:pPr marL="457200" lvl="0" indent="-298450" algn="l" rtl="0">
              <a:spcBef>
                <a:spcPts val="1000"/>
              </a:spcBef>
              <a:spcAft>
                <a:spcPts val="0"/>
              </a:spcAft>
              <a:buSzPts val="1100"/>
              <a:buChar char="●"/>
            </a:pPr>
            <a:r>
              <a:rPr lang="en" sz="1800"/>
              <a:t>Coherent, self-consistent assembly</a:t>
            </a:r>
            <a:endParaRPr sz="1800"/>
          </a:p>
          <a:p>
            <a:pPr marL="457200" lvl="0" indent="-298450" algn="l" rtl="0">
              <a:spcBef>
                <a:spcPts val="1000"/>
              </a:spcBef>
              <a:spcAft>
                <a:spcPts val="0"/>
              </a:spcAft>
              <a:buSzPts val="1100"/>
              <a:buChar char="●"/>
            </a:pPr>
            <a:r>
              <a:rPr lang="en" sz="1800"/>
              <a:t>Easier install, lifecycle management</a:t>
            </a:r>
            <a:endParaRPr sz="1800"/>
          </a:p>
          <a:p>
            <a:pPr marL="457200" lvl="0" indent="-298450" algn="l" rtl="0">
              <a:spcBef>
                <a:spcPts val="1000"/>
              </a:spcBef>
              <a:spcAft>
                <a:spcPts val="1000"/>
              </a:spcAft>
              <a:buSzPts val="1100"/>
              <a:buChar char="●"/>
            </a:pPr>
            <a:r>
              <a:rPr lang="en" sz="1800"/>
              <a:t>Testing &amp; support</a:t>
            </a:r>
            <a:endParaRPr sz="1800"/>
          </a:p>
        </p:txBody>
      </p:sp>
      <p:sp>
        <p:nvSpPr>
          <p:cNvPr id="323" name="Google Shape;323;p42"/>
          <p:cNvSpPr txBox="1">
            <a:spLocks noGrp="1"/>
          </p:cNvSpPr>
          <p:nvPr>
            <p:ph type="body" idx="3"/>
          </p:nvPr>
        </p:nvSpPr>
        <p:spPr>
          <a:xfrm>
            <a:off x="4629150" y="1260872"/>
            <a:ext cx="3887400" cy="618000"/>
          </a:xfrm>
          <a:prstGeom prst="rect">
            <a:avLst/>
          </a:prstGeom>
        </p:spPr>
        <p:txBody>
          <a:bodyPr spcFirstLastPara="1" wrap="square" lIns="68575" tIns="34275" rIns="68575" bIns="34275" anchor="b" anchorCtr="0">
            <a:noAutofit/>
          </a:bodyPr>
          <a:lstStyle/>
          <a:p>
            <a:pPr marL="0" lvl="0" indent="0" algn="l" rtl="0">
              <a:spcBef>
                <a:spcPts val="800"/>
              </a:spcBef>
              <a:spcAft>
                <a:spcPts val="0"/>
              </a:spcAft>
              <a:buNone/>
            </a:pPr>
            <a:r>
              <a:rPr lang="en"/>
              <a:t>2019 Kubernetes:</a:t>
            </a:r>
            <a:endParaRPr/>
          </a:p>
        </p:txBody>
      </p:sp>
      <p:sp>
        <p:nvSpPr>
          <p:cNvPr id="324" name="Google Shape;324;p42"/>
          <p:cNvSpPr txBox="1">
            <a:spLocks noGrp="1"/>
          </p:cNvSpPr>
          <p:nvPr>
            <p:ph type="body" idx="4"/>
          </p:nvPr>
        </p:nvSpPr>
        <p:spPr>
          <a:xfrm>
            <a:off x="4629150" y="1878800"/>
            <a:ext cx="4242000" cy="2763300"/>
          </a:xfrm>
          <a:prstGeom prst="rect">
            <a:avLst/>
          </a:prstGeom>
        </p:spPr>
        <p:txBody>
          <a:bodyPr spcFirstLastPara="1" wrap="square" lIns="68575" tIns="34275" rIns="68575" bIns="34275" anchor="t" anchorCtr="0">
            <a:noAutofit/>
          </a:bodyPr>
          <a:lstStyle/>
          <a:p>
            <a:pPr marL="0" lvl="0" indent="0" algn="ctr" rtl="0">
              <a:spcBef>
                <a:spcPts val="0"/>
              </a:spcBef>
              <a:spcAft>
                <a:spcPts val="0"/>
              </a:spcAft>
              <a:buNone/>
            </a:pPr>
            <a:r>
              <a:rPr lang="en" sz="2900"/>
              <a:t>over 100</a:t>
            </a:r>
            <a:endParaRPr sz="2900"/>
          </a:p>
          <a:p>
            <a:pPr marL="0" lvl="0" indent="0" algn="ctr" rtl="0">
              <a:spcBef>
                <a:spcPts val="0"/>
              </a:spcBef>
              <a:spcAft>
                <a:spcPts val="0"/>
              </a:spcAft>
              <a:buNone/>
            </a:pPr>
            <a:r>
              <a:rPr lang="en" sz="2900" b="1" i="1"/>
              <a:t>certified conformant</a:t>
            </a:r>
            <a:r>
              <a:rPr lang="en" sz="2900"/>
              <a:t> </a:t>
            </a:r>
            <a:endParaRPr sz="2900"/>
          </a:p>
          <a:p>
            <a:pPr marL="0" lvl="0" indent="0" algn="ctr" rtl="0">
              <a:spcBef>
                <a:spcPts val="0"/>
              </a:spcBef>
              <a:spcAft>
                <a:spcPts val="0"/>
              </a:spcAft>
              <a:buNone/>
            </a:pPr>
            <a:r>
              <a:rPr lang="en" sz="2900"/>
              <a:t>Kubernetes</a:t>
            </a:r>
            <a:endParaRPr sz="2900"/>
          </a:p>
          <a:p>
            <a:pPr marL="0" lvl="0" indent="0" algn="ctr" rtl="0">
              <a:spcBef>
                <a:spcPts val="0"/>
              </a:spcBef>
              <a:spcAft>
                <a:spcPts val="0"/>
              </a:spcAft>
              <a:buNone/>
            </a:pPr>
            <a:r>
              <a:rPr lang="en" sz="2900"/>
              <a:t>vendors, hosted offerings, distributions</a:t>
            </a:r>
            <a:endParaRPr sz="29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3"/>
          <p:cNvSpPr txBox="1">
            <a:spLocks noGrp="1"/>
          </p:cNvSpPr>
          <p:nvPr>
            <p:ph type="title"/>
          </p:nvPr>
        </p:nvSpPr>
        <p:spPr>
          <a:xfrm>
            <a:off x="629841"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Certified conformant?</a:t>
            </a:r>
            <a:endParaRPr/>
          </a:p>
        </p:txBody>
      </p:sp>
      <p:sp>
        <p:nvSpPr>
          <p:cNvPr id="330" name="Google Shape;330;p43"/>
          <p:cNvSpPr txBox="1">
            <a:spLocks noGrp="1"/>
          </p:cNvSpPr>
          <p:nvPr>
            <p:ph type="body" idx="1"/>
          </p:nvPr>
        </p:nvSpPr>
        <p:spPr>
          <a:xfrm>
            <a:off x="629841" y="1776472"/>
            <a:ext cx="3868200" cy="618000"/>
          </a:xfrm>
          <a:prstGeom prst="rect">
            <a:avLst/>
          </a:prstGeom>
        </p:spPr>
        <p:txBody>
          <a:bodyPr spcFirstLastPara="1" wrap="square" lIns="68575" tIns="34275" rIns="68575" bIns="34275" anchor="b" anchorCtr="0">
            <a:noAutofit/>
          </a:bodyPr>
          <a:lstStyle/>
          <a:p>
            <a:pPr marL="0" lvl="0" indent="0" algn="l" rtl="0">
              <a:spcBef>
                <a:spcPts val="800"/>
              </a:spcBef>
              <a:spcAft>
                <a:spcPts val="0"/>
              </a:spcAft>
              <a:buNone/>
            </a:pPr>
            <a:r>
              <a:rPr lang="en"/>
              <a:t>Kubernetes</a:t>
            </a:r>
            <a:endParaRPr/>
          </a:p>
        </p:txBody>
      </p:sp>
      <p:sp>
        <p:nvSpPr>
          <p:cNvPr id="331" name="Google Shape;331;p43"/>
          <p:cNvSpPr txBox="1">
            <a:spLocks noGrp="1"/>
          </p:cNvSpPr>
          <p:nvPr>
            <p:ph type="body" idx="2"/>
          </p:nvPr>
        </p:nvSpPr>
        <p:spPr>
          <a:xfrm>
            <a:off x="629850" y="2394403"/>
            <a:ext cx="3868200" cy="1533000"/>
          </a:xfrm>
          <a:prstGeom prst="rect">
            <a:avLst/>
          </a:prstGeom>
        </p:spPr>
        <p:txBody>
          <a:bodyPr spcFirstLastPara="1" wrap="square" lIns="68575" tIns="34275" rIns="68575" bIns="34275" anchor="t" anchorCtr="0">
            <a:noAutofit/>
          </a:bodyPr>
          <a:lstStyle/>
          <a:p>
            <a:pPr marL="457200" lvl="0" indent="-342900" algn="l" rtl="0">
              <a:spcBef>
                <a:spcPts val="800"/>
              </a:spcBef>
              <a:spcAft>
                <a:spcPts val="0"/>
              </a:spcAft>
              <a:buSzPts val="1800"/>
              <a:buChar char="●"/>
            </a:pPr>
            <a:r>
              <a:rPr lang="en" sz="1800"/>
              <a:t>Permissive licenses</a:t>
            </a:r>
            <a:endParaRPr sz="1800"/>
          </a:p>
          <a:p>
            <a:pPr marL="457200" lvl="0" indent="-342900" algn="l" rtl="0">
              <a:spcBef>
                <a:spcPts val="1000"/>
              </a:spcBef>
              <a:spcAft>
                <a:spcPts val="0"/>
              </a:spcAft>
              <a:buSzPts val="1800"/>
              <a:buChar char="●"/>
            </a:pPr>
            <a:r>
              <a:rPr lang="en" sz="1800"/>
              <a:t>Risk of divergent forking</a:t>
            </a:r>
            <a:endParaRPr sz="1800"/>
          </a:p>
          <a:p>
            <a:pPr marL="457200" lvl="0" indent="0" algn="l" rtl="0">
              <a:spcBef>
                <a:spcPts val="1000"/>
              </a:spcBef>
              <a:spcAft>
                <a:spcPts val="1000"/>
              </a:spcAft>
              <a:buNone/>
            </a:pPr>
            <a:endParaRPr sz="1800"/>
          </a:p>
        </p:txBody>
      </p:sp>
      <p:sp>
        <p:nvSpPr>
          <p:cNvPr id="332" name="Google Shape;332;p43"/>
          <p:cNvSpPr txBox="1">
            <a:spLocks noGrp="1"/>
          </p:cNvSpPr>
          <p:nvPr>
            <p:ph type="body" idx="3"/>
          </p:nvPr>
        </p:nvSpPr>
        <p:spPr>
          <a:xfrm>
            <a:off x="4629150" y="1776472"/>
            <a:ext cx="3887400" cy="618000"/>
          </a:xfrm>
          <a:prstGeom prst="rect">
            <a:avLst/>
          </a:prstGeom>
        </p:spPr>
        <p:txBody>
          <a:bodyPr spcFirstLastPara="1" wrap="square" lIns="68575" tIns="34275" rIns="68575" bIns="34275" anchor="b" anchorCtr="0">
            <a:noAutofit/>
          </a:bodyPr>
          <a:lstStyle/>
          <a:p>
            <a:pPr marL="0" lvl="0" indent="0" algn="l" rtl="0">
              <a:spcBef>
                <a:spcPts val="800"/>
              </a:spcBef>
              <a:spcAft>
                <a:spcPts val="0"/>
              </a:spcAft>
              <a:buNone/>
            </a:pPr>
            <a:r>
              <a:rPr lang="en"/>
              <a:t>Linux</a:t>
            </a:r>
            <a:endParaRPr/>
          </a:p>
        </p:txBody>
      </p:sp>
      <p:sp>
        <p:nvSpPr>
          <p:cNvPr id="333" name="Google Shape;333;p43"/>
          <p:cNvSpPr txBox="1">
            <a:spLocks noGrp="1"/>
          </p:cNvSpPr>
          <p:nvPr>
            <p:ph type="body" idx="4"/>
          </p:nvPr>
        </p:nvSpPr>
        <p:spPr>
          <a:xfrm>
            <a:off x="4629154" y="2394403"/>
            <a:ext cx="3887400" cy="1533000"/>
          </a:xfrm>
          <a:prstGeom prst="rect">
            <a:avLst/>
          </a:prstGeom>
        </p:spPr>
        <p:txBody>
          <a:bodyPr spcFirstLastPara="1" wrap="square" lIns="68575" tIns="34275" rIns="68575" bIns="34275" anchor="t" anchorCtr="0">
            <a:noAutofit/>
          </a:bodyPr>
          <a:lstStyle/>
          <a:p>
            <a:pPr marL="457200" lvl="0" indent="-342900" algn="l" rtl="0">
              <a:spcBef>
                <a:spcPts val="800"/>
              </a:spcBef>
              <a:spcAft>
                <a:spcPts val="0"/>
              </a:spcAft>
              <a:buSzPts val="1800"/>
              <a:buChar char="●"/>
            </a:pPr>
            <a:r>
              <a:rPr lang="en" sz="1800"/>
              <a:t>Reciprocal licenses</a:t>
            </a:r>
            <a:endParaRPr sz="1800"/>
          </a:p>
          <a:p>
            <a:pPr marL="457200" lvl="0" indent="-342900" algn="l" rtl="0">
              <a:spcBef>
                <a:spcPts val="1000"/>
              </a:spcBef>
              <a:spcAft>
                <a:spcPts val="1000"/>
              </a:spcAft>
              <a:buSzPts val="1800"/>
              <a:buChar char="●"/>
            </a:pPr>
            <a:r>
              <a:rPr lang="en" sz="1800"/>
              <a:t>Forks are public, reusable</a:t>
            </a:r>
            <a:endParaRPr sz="1800"/>
          </a:p>
        </p:txBody>
      </p:sp>
      <p:pic>
        <p:nvPicPr>
          <p:cNvPr id="334" name="Google Shape;334;p43"/>
          <p:cNvPicPr preferRelativeResize="0"/>
          <p:nvPr/>
        </p:nvPicPr>
        <p:blipFill>
          <a:blip r:embed="rId3">
            <a:alphaModFix/>
          </a:blip>
          <a:stretch>
            <a:fillRect/>
          </a:stretch>
        </p:blipFill>
        <p:spPr>
          <a:xfrm>
            <a:off x="5277150" y="1667275"/>
            <a:ext cx="630200" cy="727125"/>
          </a:xfrm>
          <a:prstGeom prst="rect">
            <a:avLst/>
          </a:prstGeom>
          <a:noFill/>
          <a:ln>
            <a:noFill/>
          </a:ln>
        </p:spPr>
      </p:pic>
      <p:pic>
        <p:nvPicPr>
          <p:cNvPr id="335" name="Google Shape;335;p43"/>
          <p:cNvPicPr preferRelativeResize="0"/>
          <p:nvPr/>
        </p:nvPicPr>
        <p:blipFill>
          <a:blip r:embed="rId4">
            <a:alphaModFix/>
          </a:blip>
          <a:stretch>
            <a:fillRect/>
          </a:stretch>
        </p:blipFill>
        <p:spPr>
          <a:xfrm>
            <a:off x="1869398" y="1667275"/>
            <a:ext cx="749403" cy="72712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4"/>
          <p:cNvSpPr txBox="1">
            <a:spLocks noGrp="1"/>
          </p:cNvSpPr>
          <p:nvPr>
            <p:ph type="title"/>
          </p:nvPr>
        </p:nvSpPr>
        <p:spPr>
          <a:xfrm>
            <a:off x="629841"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Certified conformant?</a:t>
            </a:r>
            <a:endParaRPr/>
          </a:p>
        </p:txBody>
      </p:sp>
      <p:sp>
        <p:nvSpPr>
          <p:cNvPr id="341" name="Google Shape;341;p44"/>
          <p:cNvSpPr txBox="1">
            <a:spLocks noGrp="1"/>
          </p:cNvSpPr>
          <p:nvPr>
            <p:ph type="body" idx="1"/>
          </p:nvPr>
        </p:nvSpPr>
        <p:spPr>
          <a:xfrm>
            <a:off x="629841" y="1776472"/>
            <a:ext cx="3868200" cy="618000"/>
          </a:xfrm>
          <a:prstGeom prst="rect">
            <a:avLst/>
          </a:prstGeom>
        </p:spPr>
        <p:txBody>
          <a:bodyPr spcFirstLastPara="1" wrap="square" lIns="68575" tIns="34275" rIns="68575" bIns="34275" anchor="b" anchorCtr="0">
            <a:noAutofit/>
          </a:bodyPr>
          <a:lstStyle/>
          <a:p>
            <a:pPr marL="0" lvl="0" indent="0" algn="l" rtl="0">
              <a:spcBef>
                <a:spcPts val="800"/>
              </a:spcBef>
              <a:spcAft>
                <a:spcPts val="0"/>
              </a:spcAft>
              <a:buNone/>
            </a:pPr>
            <a:r>
              <a:rPr lang="en"/>
              <a:t>Kubernetes</a:t>
            </a:r>
            <a:endParaRPr/>
          </a:p>
        </p:txBody>
      </p:sp>
      <p:sp>
        <p:nvSpPr>
          <p:cNvPr id="342" name="Google Shape;342;p44"/>
          <p:cNvSpPr txBox="1">
            <a:spLocks noGrp="1"/>
          </p:cNvSpPr>
          <p:nvPr>
            <p:ph type="body" idx="2"/>
          </p:nvPr>
        </p:nvSpPr>
        <p:spPr>
          <a:xfrm>
            <a:off x="629850" y="2394403"/>
            <a:ext cx="3868200" cy="1533000"/>
          </a:xfrm>
          <a:prstGeom prst="rect">
            <a:avLst/>
          </a:prstGeom>
        </p:spPr>
        <p:txBody>
          <a:bodyPr spcFirstLastPara="1" wrap="square" lIns="68575" tIns="34275" rIns="68575" bIns="34275" anchor="t" anchorCtr="0">
            <a:noAutofit/>
          </a:bodyPr>
          <a:lstStyle/>
          <a:p>
            <a:pPr marL="457200" lvl="0" indent="-342900" algn="l" rtl="0">
              <a:spcBef>
                <a:spcPts val="800"/>
              </a:spcBef>
              <a:spcAft>
                <a:spcPts val="0"/>
              </a:spcAft>
              <a:buSzPts val="1800"/>
              <a:buChar char="●"/>
            </a:pPr>
            <a:r>
              <a:rPr lang="en" sz="1800"/>
              <a:t>Permissive licenses</a:t>
            </a:r>
            <a:endParaRPr sz="1800"/>
          </a:p>
          <a:p>
            <a:pPr marL="457200" lvl="0" indent="-342900" algn="l" rtl="0">
              <a:spcBef>
                <a:spcPts val="1000"/>
              </a:spcBef>
              <a:spcAft>
                <a:spcPts val="0"/>
              </a:spcAft>
              <a:buSzPts val="1800"/>
              <a:buChar char="●"/>
            </a:pPr>
            <a:r>
              <a:rPr lang="en" sz="1800"/>
              <a:t>Risk of divergent forking</a:t>
            </a:r>
            <a:endParaRPr sz="1800"/>
          </a:p>
          <a:p>
            <a:pPr marL="457200" lvl="0" indent="-342900" algn="l" rtl="0">
              <a:spcBef>
                <a:spcPts val="1000"/>
              </a:spcBef>
              <a:spcAft>
                <a:spcPts val="1000"/>
              </a:spcAft>
              <a:buSzPts val="1800"/>
              <a:buChar char="●"/>
            </a:pPr>
            <a:r>
              <a:rPr lang="en" sz="1800"/>
              <a:t>NEEDS a conformance test</a:t>
            </a:r>
            <a:endParaRPr sz="1800"/>
          </a:p>
        </p:txBody>
      </p:sp>
      <p:sp>
        <p:nvSpPr>
          <p:cNvPr id="343" name="Google Shape;343;p44"/>
          <p:cNvSpPr txBox="1">
            <a:spLocks noGrp="1"/>
          </p:cNvSpPr>
          <p:nvPr>
            <p:ph type="body" idx="3"/>
          </p:nvPr>
        </p:nvSpPr>
        <p:spPr>
          <a:xfrm>
            <a:off x="4629150" y="1776472"/>
            <a:ext cx="3887400" cy="618000"/>
          </a:xfrm>
          <a:prstGeom prst="rect">
            <a:avLst/>
          </a:prstGeom>
        </p:spPr>
        <p:txBody>
          <a:bodyPr spcFirstLastPara="1" wrap="square" lIns="68575" tIns="34275" rIns="68575" bIns="34275" anchor="b" anchorCtr="0">
            <a:noAutofit/>
          </a:bodyPr>
          <a:lstStyle/>
          <a:p>
            <a:pPr marL="0" lvl="0" indent="0" algn="l" rtl="0">
              <a:spcBef>
                <a:spcPts val="800"/>
              </a:spcBef>
              <a:spcAft>
                <a:spcPts val="0"/>
              </a:spcAft>
              <a:buNone/>
            </a:pPr>
            <a:r>
              <a:rPr lang="en"/>
              <a:t>Linux</a:t>
            </a:r>
            <a:endParaRPr/>
          </a:p>
        </p:txBody>
      </p:sp>
      <p:sp>
        <p:nvSpPr>
          <p:cNvPr id="344" name="Google Shape;344;p44"/>
          <p:cNvSpPr txBox="1">
            <a:spLocks noGrp="1"/>
          </p:cNvSpPr>
          <p:nvPr>
            <p:ph type="body" idx="4"/>
          </p:nvPr>
        </p:nvSpPr>
        <p:spPr>
          <a:xfrm>
            <a:off x="4629154" y="2394403"/>
            <a:ext cx="3887400" cy="1533000"/>
          </a:xfrm>
          <a:prstGeom prst="rect">
            <a:avLst/>
          </a:prstGeom>
        </p:spPr>
        <p:txBody>
          <a:bodyPr spcFirstLastPara="1" wrap="square" lIns="68575" tIns="34275" rIns="68575" bIns="34275" anchor="t" anchorCtr="0">
            <a:noAutofit/>
          </a:bodyPr>
          <a:lstStyle/>
          <a:p>
            <a:pPr marL="457200" lvl="0" indent="-342900" algn="l" rtl="0">
              <a:spcBef>
                <a:spcPts val="800"/>
              </a:spcBef>
              <a:spcAft>
                <a:spcPts val="0"/>
              </a:spcAft>
              <a:buSzPts val="1800"/>
              <a:buChar char="●"/>
            </a:pPr>
            <a:r>
              <a:rPr lang="en" sz="1800"/>
              <a:t>Reciprocal licenses</a:t>
            </a:r>
            <a:endParaRPr sz="1800"/>
          </a:p>
          <a:p>
            <a:pPr marL="457200" lvl="0" indent="-342900" algn="l" rtl="0">
              <a:spcBef>
                <a:spcPts val="1000"/>
              </a:spcBef>
              <a:spcAft>
                <a:spcPts val="0"/>
              </a:spcAft>
              <a:buSzPts val="1800"/>
              <a:buChar char="●"/>
            </a:pPr>
            <a:r>
              <a:rPr lang="en" sz="1800"/>
              <a:t>Forks are public, reusable</a:t>
            </a:r>
            <a:endParaRPr sz="1800"/>
          </a:p>
          <a:p>
            <a:pPr marL="457200" lvl="0" indent="-342900" algn="l" rtl="0">
              <a:spcBef>
                <a:spcPts val="1000"/>
              </a:spcBef>
              <a:spcAft>
                <a:spcPts val="1000"/>
              </a:spcAft>
              <a:buSzPts val="1800"/>
              <a:buChar char="●"/>
            </a:pPr>
            <a:r>
              <a:rPr lang="en" sz="1800"/>
              <a:t>Has no conformance test</a:t>
            </a:r>
            <a:endParaRPr sz="1800"/>
          </a:p>
        </p:txBody>
      </p:sp>
      <p:pic>
        <p:nvPicPr>
          <p:cNvPr id="345" name="Google Shape;345;p44"/>
          <p:cNvPicPr preferRelativeResize="0"/>
          <p:nvPr/>
        </p:nvPicPr>
        <p:blipFill>
          <a:blip r:embed="rId3">
            <a:alphaModFix/>
          </a:blip>
          <a:stretch>
            <a:fillRect/>
          </a:stretch>
        </p:blipFill>
        <p:spPr>
          <a:xfrm>
            <a:off x="5277150" y="1667275"/>
            <a:ext cx="630200" cy="727125"/>
          </a:xfrm>
          <a:prstGeom prst="rect">
            <a:avLst/>
          </a:prstGeom>
          <a:noFill/>
          <a:ln>
            <a:noFill/>
          </a:ln>
        </p:spPr>
      </p:pic>
      <p:pic>
        <p:nvPicPr>
          <p:cNvPr id="346" name="Google Shape;346;p44"/>
          <p:cNvPicPr preferRelativeResize="0"/>
          <p:nvPr/>
        </p:nvPicPr>
        <p:blipFill>
          <a:blip r:embed="rId4">
            <a:alphaModFix/>
          </a:blip>
          <a:stretch>
            <a:fillRect/>
          </a:stretch>
        </p:blipFill>
        <p:spPr>
          <a:xfrm>
            <a:off x="1869398" y="1667275"/>
            <a:ext cx="749403" cy="72712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18"/>
          <p:cNvPicPr preferRelativeResize="0"/>
          <p:nvPr/>
        </p:nvPicPr>
        <p:blipFill>
          <a:blip r:embed="rId3">
            <a:alphaModFix/>
          </a:blip>
          <a:stretch>
            <a:fillRect/>
          </a:stretch>
        </p:blipFill>
        <p:spPr>
          <a:xfrm>
            <a:off x="152400" y="152400"/>
            <a:ext cx="8839199" cy="479265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5"/>
          <p:cNvSpPr txBox="1">
            <a:spLocks noGrp="1"/>
          </p:cNvSpPr>
          <p:nvPr>
            <p:ph type="title"/>
          </p:nvPr>
        </p:nvSpPr>
        <p:spPr>
          <a:xfrm>
            <a:off x="629841"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Certified conformant?</a:t>
            </a:r>
            <a:endParaRPr/>
          </a:p>
        </p:txBody>
      </p:sp>
      <p:pic>
        <p:nvPicPr>
          <p:cNvPr id="352" name="Google Shape;352;p45"/>
          <p:cNvPicPr preferRelativeResize="0"/>
          <p:nvPr/>
        </p:nvPicPr>
        <p:blipFill>
          <a:blip r:embed="rId3">
            <a:alphaModFix/>
          </a:blip>
          <a:stretch>
            <a:fillRect/>
          </a:stretch>
        </p:blipFill>
        <p:spPr>
          <a:xfrm>
            <a:off x="4135800" y="1822425"/>
            <a:ext cx="1449999" cy="1960899"/>
          </a:xfrm>
          <a:prstGeom prst="rect">
            <a:avLst/>
          </a:prstGeom>
          <a:noFill/>
          <a:ln>
            <a:noFill/>
          </a:ln>
        </p:spPr>
      </p:pic>
      <p:sp>
        <p:nvSpPr>
          <p:cNvPr id="353" name="Google Shape;353;p45"/>
          <p:cNvSpPr txBox="1"/>
          <p:nvPr/>
        </p:nvSpPr>
        <p:spPr>
          <a:xfrm>
            <a:off x="5651625" y="1822425"/>
            <a:ext cx="3245100" cy="1910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800"/>
              </a:spcBef>
              <a:spcAft>
                <a:spcPts val="0"/>
              </a:spcAft>
              <a:buNone/>
            </a:pPr>
            <a:r>
              <a:rPr lang="en" sz="1600" dirty="0">
                <a:solidFill>
                  <a:schemeClr val="dk1"/>
                </a:solidFill>
                <a:latin typeface="Calibri"/>
                <a:ea typeface="Calibri"/>
                <a:cs typeface="Calibri"/>
                <a:sym typeface="Calibri"/>
              </a:rPr>
              <a:t>Certified Vendors		101</a:t>
            </a:r>
            <a:endParaRPr sz="1600" dirty="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r>
              <a:rPr lang="en" sz="1600" dirty="0">
                <a:solidFill>
                  <a:schemeClr val="dk1"/>
                </a:solidFill>
                <a:latin typeface="Calibri"/>
                <a:ea typeface="Calibri"/>
                <a:cs typeface="Calibri"/>
                <a:sym typeface="Calibri"/>
              </a:rPr>
              <a:t>Certified Products		127</a:t>
            </a:r>
            <a:endParaRPr sz="1600" dirty="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r>
              <a:rPr lang="en" sz="1600" dirty="0">
                <a:solidFill>
                  <a:schemeClr val="dk1"/>
                </a:solidFill>
                <a:latin typeface="Calibri"/>
                <a:ea typeface="Calibri"/>
                <a:cs typeface="Calibri"/>
                <a:sym typeface="Calibri"/>
              </a:rPr>
              <a:t>Certified Distributions		63</a:t>
            </a:r>
            <a:endParaRPr sz="1600" dirty="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r>
              <a:rPr lang="en" sz="1600" dirty="0">
                <a:solidFill>
                  <a:schemeClr val="dk1"/>
                </a:solidFill>
                <a:latin typeface="Calibri"/>
                <a:ea typeface="Calibri"/>
                <a:cs typeface="Calibri"/>
                <a:sym typeface="Calibri"/>
              </a:rPr>
              <a:t>Certified Hosted		41</a:t>
            </a:r>
            <a:endParaRPr sz="1600" dirty="0">
              <a:solidFill>
                <a:schemeClr val="dk1"/>
              </a:solidFill>
              <a:latin typeface="Calibri"/>
              <a:ea typeface="Calibri"/>
              <a:cs typeface="Calibri"/>
              <a:sym typeface="Calibri"/>
            </a:endParaRPr>
          </a:p>
          <a:p>
            <a:pPr marL="0" lvl="0" indent="0" algn="l" rtl="0">
              <a:lnSpc>
                <a:spcPct val="90000"/>
              </a:lnSpc>
              <a:spcBef>
                <a:spcPts val="1000"/>
              </a:spcBef>
              <a:spcAft>
                <a:spcPts val="1000"/>
              </a:spcAft>
              <a:buNone/>
            </a:pPr>
            <a:r>
              <a:rPr lang="en" sz="1600" dirty="0">
                <a:solidFill>
                  <a:schemeClr val="dk1"/>
                </a:solidFill>
                <a:latin typeface="Calibri"/>
                <a:ea typeface="Calibri"/>
                <a:cs typeface="Calibri"/>
                <a:sym typeface="Calibri"/>
              </a:rPr>
              <a:t>Certified Installer		23</a:t>
            </a:r>
            <a:endParaRPr dirty="0">
              <a:latin typeface="Calibri"/>
              <a:ea typeface="Calibri"/>
              <a:cs typeface="Calibri"/>
              <a:sym typeface="Calibri"/>
            </a:endParaRPr>
          </a:p>
        </p:txBody>
      </p:sp>
      <p:sp>
        <p:nvSpPr>
          <p:cNvPr id="354" name="Google Shape;354;p45"/>
          <p:cNvSpPr txBox="1">
            <a:spLocks noGrp="1"/>
          </p:cNvSpPr>
          <p:nvPr>
            <p:ph type="body" idx="1"/>
          </p:nvPr>
        </p:nvSpPr>
        <p:spPr>
          <a:xfrm>
            <a:off x="629841" y="1776472"/>
            <a:ext cx="3868200" cy="618000"/>
          </a:xfrm>
          <a:prstGeom prst="rect">
            <a:avLst/>
          </a:prstGeom>
        </p:spPr>
        <p:txBody>
          <a:bodyPr spcFirstLastPara="1" wrap="square" lIns="68575" tIns="34275" rIns="68575" bIns="34275" anchor="b" anchorCtr="0">
            <a:noAutofit/>
          </a:bodyPr>
          <a:lstStyle/>
          <a:p>
            <a:pPr marL="0" lvl="0" indent="0" algn="l" rtl="0">
              <a:spcBef>
                <a:spcPts val="800"/>
              </a:spcBef>
              <a:spcAft>
                <a:spcPts val="0"/>
              </a:spcAft>
              <a:buNone/>
            </a:pPr>
            <a:r>
              <a:rPr lang="en"/>
              <a:t>Kubernetes</a:t>
            </a:r>
            <a:endParaRPr/>
          </a:p>
        </p:txBody>
      </p:sp>
      <p:sp>
        <p:nvSpPr>
          <p:cNvPr id="355" name="Google Shape;355;p45"/>
          <p:cNvSpPr txBox="1">
            <a:spLocks noGrp="1"/>
          </p:cNvSpPr>
          <p:nvPr>
            <p:ph type="body" idx="2"/>
          </p:nvPr>
        </p:nvSpPr>
        <p:spPr>
          <a:xfrm>
            <a:off x="629850" y="2394403"/>
            <a:ext cx="3868200" cy="1533000"/>
          </a:xfrm>
          <a:prstGeom prst="rect">
            <a:avLst/>
          </a:prstGeom>
        </p:spPr>
        <p:txBody>
          <a:bodyPr spcFirstLastPara="1" wrap="square" lIns="68575" tIns="34275" rIns="68575" bIns="34275" anchor="t" anchorCtr="0">
            <a:noAutofit/>
          </a:bodyPr>
          <a:lstStyle/>
          <a:p>
            <a:pPr marL="457200" lvl="0" indent="-342900" algn="l" rtl="0">
              <a:spcBef>
                <a:spcPts val="800"/>
              </a:spcBef>
              <a:spcAft>
                <a:spcPts val="0"/>
              </a:spcAft>
              <a:buSzPts val="1800"/>
              <a:buChar char="●"/>
            </a:pPr>
            <a:r>
              <a:rPr lang="en" sz="1800"/>
              <a:t>Permissive licenses</a:t>
            </a:r>
            <a:endParaRPr sz="1800"/>
          </a:p>
          <a:p>
            <a:pPr marL="457200" lvl="0" indent="-342900" algn="l" rtl="0">
              <a:spcBef>
                <a:spcPts val="1000"/>
              </a:spcBef>
              <a:spcAft>
                <a:spcPts val="0"/>
              </a:spcAft>
              <a:buSzPts val="1800"/>
              <a:buChar char="●"/>
            </a:pPr>
            <a:r>
              <a:rPr lang="en" sz="1800"/>
              <a:t>Risk of divergent forking</a:t>
            </a:r>
            <a:endParaRPr sz="1800"/>
          </a:p>
          <a:p>
            <a:pPr marL="457200" lvl="0" indent="-342900" algn="l" rtl="0">
              <a:spcBef>
                <a:spcPts val="1000"/>
              </a:spcBef>
              <a:spcAft>
                <a:spcPts val="1000"/>
              </a:spcAft>
              <a:buSzPts val="1800"/>
              <a:buChar char="●"/>
            </a:pPr>
            <a:r>
              <a:rPr lang="en" sz="1800"/>
              <a:t>HAS a conformance test</a:t>
            </a:r>
            <a:endParaRPr sz="1800"/>
          </a:p>
        </p:txBody>
      </p:sp>
      <p:pic>
        <p:nvPicPr>
          <p:cNvPr id="356" name="Google Shape;356;p45"/>
          <p:cNvPicPr preferRelativeResize="0"/>
          <p:nvPr/>
        </p:nvPicPr>
        <p:blipFill>
          <a:blip r:embed="rId4">
            <a:alphaModFix/>
          </a:blip>
          <a:stretch>
            <a:fillRect/>
          </a:stretch>
        </p:blipFill>
        <p:spPr>
          <a:xfrm>
            <a:off x="1869398" y="1667275"/>
            <a:ext cx="749403" cy="72712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6"/>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Back to 2017 again...</a:t>
            </a:r>
            <a:endParaRPr/>
          </a:p>
        </p:txBody>
      </p:sp>
      <p:sp>
        <p:nvSpPr>
          <p:cNvPr id="362" name="Google Shape;362;p46"/>
          <p:cNvSpPr txBox="1">
            <a:spLocks noGrp="1"/>
          </p:cNvSpPr>
          <p:nvPr>
            <p:ph type="body" idx="1"/>
          </p:nvPr>
        </p:nvSpPr>
        <p:spPr>
          <a:xfrm>
            <a:off x="311700" y="1152475"/>
            <a:ext cx="4260300" cy="3416400"/>
          </a:xfrm>
          <a:prstGeom prst="rect">
            <a:avLst/>
          </a:prstGeom>
        </p:spPr>
        <p:txBody>
          <a:bodyPr spcFirstLastPara="1" wrap="square" lIns="68575" tIns="34275" rIns="68575" bIns="34275" anchor="t" anchorCtr="0">
            <a:noAutofit/>
          </a:bodyPr>
          <a:lstStyle/>
          <a:p>
            <a:pPr marL="457200" lvl="0" indent="0" algn="l" rtl="0">
              <a:spcBef>
                <a:spcPts val="800"/>
              </a:spcBef>
              <a:spcAft>
                <a:spcPts val="0"/>
              </a:spcAft>
              <a:buNone/>
            </a:pPr>
            <a:endParaRPr/>
          </a:p>
          <a:p>
            <a:pPr marL="0" lvl="0" indent="0" algn="l" rtl="0">
              <a:spcBef>
                <a:spcPts val="1000"/>
              </a:spcBef>
              <a:spcAft>
                <a:spcPts val="0"/>
              </a:spcAft>
              <a:buNone/>
            </a:pPr>
            <a:r>
              <a:rPr lang="en" b="1"/>
              <a:t> 3 possible community futures</a:t>
            </a:r>
            <a:endParaRPr b="1"/>
          </a:p>
          <a:p>
            <a:pPr marL="0" lvl="0" indent="0" algn="l" rtl="0">
              <a:spcBef>
                <a:spcPts val="1000"/>
              </a:spcBef>
              <a:spcAft>
                <a:spcPts val="0"/>
              </a:spcAft>
              <a:buNone/>
            </a:pPr>
            <a:endParaRPr/>
          </a:p>
          <a:p>
            <a:pPr marL="457200" lvl="0" indent="-361950" algn="l" rtl="0">
              <a:spcBef>
                <a:spcPts val="1000"/>
              </a:spcBef>
              <a:spcAft>
                <a:spcPts val="0"/>
              </a:spcAft>
              <a:buSzPts val="2100"/>
              <a:buAutoNum type="arabicPeriod"/>
            </a:pPr>
            <a:r>
              <a:rPr lang="en"/>
              <a:t>others will make distros</a:t>
            </a:r>
            <a:endParaRPr/>
          </a:p>
          <a:p>
            <a:pPr marL="457200" lvl="0" indent="-361950" algn="l" rtl="0">
              <a:spcBef>
                <a:spcPts val="1000"/>
              </a:spcBef>
              <a:spcAft>
                <a:spcPts val="0"/>
              </a:spcAft>
              <a:buSzPts val="2100"/>
              <a:buAutoNum type="arabicPeriod"/>
            </a:pPr>
            <a:r>
              <a:rPr lang="en"/>
              <a:t>one distro to rule them all</a:t>
            </a:r>
            <a:endParaRPr/>
          </a:p>
          <a:p>
            <a:pPr marL="457200" lvl="0" indent="-361950" algn="l" rtl="0">
              <a:spcBef>
                <a:spcPts val="1000"/>
              </a:spcBef>
              <a:spcAft>
                <a:spcPts val="1000"/>
              </a:spcAft>
              <a:buSzPts val="2100"/>
              <a:buAutoNum type="arabicPeriod"/>
            </a:pPr>
            <a:r>
              <a:rPr lang="en"/>
              <a:t>find a middle ground</a:t>
            </a:r>
            <a:endParaRPr/>
          </a:p>
        </p:txBody>
      </p:sp>
      <p:pic>
        <p:nvPicPr>
          <p:cNvPr id="363" name="Google Shape;363;p46"/>
          <p:cNvPicPr preferRelativeResize="0"/>
          <p:nvPr/>
        </p:nvPicPr>
        <p:blipFill rotWithShape="1">
          <a:blip r:embed="rId3">
            <a:alphaModFix/>
          </a:blip>
          <a:srcRect l="17300" r="23531"/>
          <a:stretch/>
        </p:blipFill>
        <p:spPr>
          <a:xfrm>
            <a:off x="4653925" y="218450"/>
            <a:ext cx="4178376" cy="470659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7"/>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Back to 2017 again...</a:t>
            </a:r>
            <a:endParaRPr/>
          </a:p>
        </p:txBody>
      </p:sp>
      <p:sp>
        <p:nvSpPr>
          <p:cNvPr id="369" name="Google Shape;369;p47"/>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p>
            <a:pPr marL="457200" lvl="0" indent="-361950" algn="l" rtl="0">
              <a:spcBef>
                <a:spcPts val="800"/>
              </a:spcBef>
              <a:spcAft>
                <a:spcPts val="0"/>
              </a:spcAft>
              <a:buSzPts val="2100"/>
              <a:buAutoNum type="arabicPeriod"/>
            </a:pPr>
            <a:r>
              <a:rPr lang="en" dirty="0"/>
              <a:t>others will make distros:	risks fragmentation, politicization</a:t>
            </a:r>
            <a:endParaRPr dirty="0"/>
          </a:p>
        </p:txBody>
      </p:sp>
      <p:pic>
        <p:nvPicPr>
          <p:cNvPr id="370" name="Google Shape;370;p47"/>
          <p:cNvPicPr preferRelativeResize="0"/>
          <p:nvPr/>
        </p:nvPicPr>
        <p:blipFill rotWithShape="1">
          <a:blip r:embed="rId3">
            <a:alphaModFix/>
          </a:blip>
          <a:srcRect t="58830" b="78"/>
          <a:stretch/>
        </p:blipFill>
        <p:spPr>
          <a:xfrm>
            <a:off x="1041013" y="2634850"/>
            <a:ext cx="7061975" cy="19340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8"/>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Back to 2017 again...</a:t>
            </a:r>
            <a:endParaRPr/>
          </a:p>
        </p:txBody>
      </p:sp>
      <p:sp>
        <p:nvSpPr>
          <p:cNvPr id="376" name="Google Shape;376;p48"/>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p>
            <a:pPr marL="457200" lvl="0" indent="-361950" algn="l" rtl="0">
              <a:spcBef>
                <a:spcPts val="800"/>
              </a:spcBef>
              <a:spcAft>
                <a:spcPts val="0"/>
              </a:spcAft>
              <a:buSzPts val="2100"/>
              <a:buAutoNum type="arabicPeriod"/>
            </a:pPr>
            <a:r>
              <a:rPr lang="en" dirty="0"/>
              <a:t>others will make distros:	risks fragmentation, politicization</a:t>
            </a:r>
            <a:endParaRPr dirty="0"/>
          </a:p>
          <a:p>
            <a:pPr marL="457200" lvl="0" indent="-361950" algn="l" rtl="0">
              <a:spcBef>
                <a:spcPts val="0"/>
              </a:spcBef>
              <a:spcAft>
                <a:spcPts val="0"/>
              </a:spcAft>
              <a:buSzPts val="2100"/>
              <a:buAutoNum type="arabicPeriod"/>
            </a:pPr>
            <a:r>
              <a:rPr lang="en" dirty="0"/>
              <a:t>one distro to rule them all:	practically impossible, fools' errand</a:t>
            </a:r>
            <a:endParaRPr dirty="0"/>
          </a:p>
        </p:txBody>
      </p:sp>
      <p:pic>
        <p:nvPicPr>
          <p:cNvPr id="377" name="Google Shape;377;p48"/>
          <p:cNvPicPr preferRelativeResize="0"/>
          <p:nvPr/>
        </p:nvPicPr>
        <p:blipFill rotWithShape="1">
          <a:blip r:embed="rId3">
            <a:alphaModFix/>
          </a:blip>
          <a:srcRect t="58830" b="78"/>
          <a:stretch/>
        </p:blipFill>
        <p:spPr>
          <a:xfrm>
            <a:off x="1041013" y="2634850"/>
            <a:ext cx="7061975" cy="19340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49"/>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Back to 2017 again...</a:t>
            </a:r>
            <a:endParaRPr/>
          </a:p>
        </p:txBody>
      </p:sp>
      <p:sp>
        <p:nvSpPr>
          <p:cNvPr id="383" name="Google Shape;383;p49"/>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p>
            <a:pPr marL="457200" lvl="0" indent="-361950" algn="l" rtl="0">
              <a:spcBef>
                <a:spcPts val="800"/>
              </a:spcBef>
              <a:spcAft>
                <a:spcPts val="0"/>
              </a:spcAft>
              <a:buSzPts val="2100"/>
              <a:buAutoNum type="arabicPeriod"/>
            </a:pPr>
            <a:r>
              <a:rPr lang="en" dirty="0"/>
              <a:t>others will make distros:	risks fragmentation, politicization</a:t>
            </a:r>
            <a:endParaRPr dirty="0"/>
          </a:p>
          <a:p>
            <a:pPr marL="457200" lvl="0" indent="-361950" algn="l" rtl="0">
              <a:spcBef>
                <a:spcPts val="0"/>
              </a:spcBef>
              <a:spcAft>
                <a:spcPts val="0"/>
              </a:spcAft>
              <a:buSzPts val="2100"/>
              <a:buAutoNum type="arabicPeriod"/>
            </a:pPr>
            <a:r>
              <a:rPr lang="en" dirty="0"/>
              <a:t>one distro to rule them all:	practically impossible, fools' errand</a:t>
            </a:r>
            <a:endParaRPr dirty="0"/>
          </a:p>
          <a:p>
            <a:pPr marL="457200" lvl="0" indent="-361950" algn="l" rtl="0">
              <a:spcBef>
                <a:spcPts val="0"/>
              </a:spcBef>
              <a:spcAft>
                <a:spcPts val="0"/>
              </a:spcAft>
              <a:buSzPts val="2100"/>
              <a:buAutoNum type="arabicPeriod"/>
            </a:pPr>
            <a:r>
              <a:rPr lang="en" b="1" dirty="0"/>
              <a:t>find a middle ground</a:t>
            </a:r>
            <a:endParaRPr sz="2200" dirty="0"/>
          </a:p>
        </p:txBody>
      </p:sp>
      <p:pic>
        <p:nvPicPr>
          <p:cNvPr id="384" name="Google Shape;384;p49"/>
          <p:cNvPicPr preferRelativeResize="0"/>
          <p:nvPr/>
        </p:nvPicPr>
        <p:blipFill rotWithShape="1">
          <a:blip r:embed="rId3">
            <a:alphaModFix/>
          </a:blip>
          <a:srcRect t="58830" b="78"/>
          <a:stretch/>
        </p:blipFill>
        <p:spPr>
          <a:xfrm>
            <a:off x="1041013" y="2634850"/>
            <a:ext cx="7061975" cy="19340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50"/>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Back to 2017 again...</a:t>
            </a:r>
            <a:endParaRPr/>
          </a:p>
        </p:txBody>
      </p:sp>
      <p:sp>
        <p:nvSpPr>
          <p:cNvPr id="390" name="Google Shape;390;p50"/>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p>
            <a:pPr marL="457200" lvl="0" indent="-361950" algn="l" rtl="0">
              <a:spcBef>
                <a:spcPts val="800"/>
              </a:spcBef>
              <a:spcAft>
                <a:spcPts val="0"/>
              </a:spcAft>
              <a:buSzPts val="2100"/>
              <a:buAutoNum type="arabicPeriod"/>
            </a:pPr>
            <a:r>
              <a:rPr lang="en" dirty="0"/>
              <a:t>others will make distros:	risks fragmentation, politicization</a:t>
            </a:r>
            <a:endParaRPr dirty="0"/>
          </a:p>
          <a:p>
            <a:pPr marL="457200" lvl="0" indent="-361950" algn="l" rtl="0">
              <a:spcBef>
                <a:spcPts val="0"/>
              </a:spcBef>
              <a:spcAft>
                <a:spcPts val="0"/>
              </a:spcAft>
              <a:buSzPts val="2100"/>
              <a:buAutoNum type="arabicPeriod"/>
            </a:pPr>
            <a:r>
              <a:rPr lang="en" dirty="0"/>
              <a:t>one distro to rule them all:	practically impossible, fools' errand</a:t>
            </a:r>
            <a:endParaRPr dirty="0"/>
          </a:p>
          <a:p>
            <a:pPr marL="457200" lvl="0" indent="-361950" algn="l" rtl="0">
              <a:spcBef>
                <a:spcPts val="0"/>
              </a:spcBef>
              <a:spcAft>
                <a:spcPts val="0"/>
              </a:spcAft>
              <a:buSzPts val="2100"/>
              <a:buAutoNum type="arabicPeriod"/>
            </a:pPr>
            <a:r>
              <a:rPr lang="en" b="1" dirty="0"/>
              <a:t>find a middle ground:</a:t>
            </a:r>
            <a:endParaRPr b="1" dirty="0"/>
          </a:p>
          <a:p>
            <a:pPr marL="0" lvl="0" indent="0" algn="l" rtl="0">
              <a:spcBef>
                <a:spcPts val="800"/>
              </a:spcBef>
              <a:spcAft>
                <a:spcPts val="0"/>
              </a:spcAft>
              <a:buNone/>
            </a:pPr>
            <a:endParaRPr dirty="0"/>
          </a:p>
          <a:p>
            <a:pPr marL="1371600" lvl="0" indent="-368300" algn="l" rtl="0">
              <a:spcBef>
                <a:spcPts val="800"/>
              </a:spcBef>
              <a:spcAft>
                <a:spcPts val="0"/>
              </a:spcAft>
              <a:buSzPts val="2200"/>
              <a:buChar char="•"/>
            </a:pPr>
            <a:r>
              <a:rPr lang="en" sz="2200" dirty="0"/>
              <a:t>clean core, standards, processes</a:t>
            </a:r>
            <a:endParaRPr sz="2200" dirty="0"/>
          </a:p>
          <a:p>
            <a:pPr marL="1371600" lvl="0" indent="-368300" algn="l" rtl="0">
              <a:spcBef>
                <a:spcPts val="1000"/>
              </a:spcBef>
              <a:spcAft>
                <a:spcPts val="0"/>
              </a:spcAft>
              <a:buSzPts val="2200"/>
              <a:buChar char="•"/>
            </a:pPr>
            <a:r>
              <a:rPr lang="en" sz="2200" dirty="0"/>
              <a:t>others will still do their own ("hopefully based on ours")</a:t>
            </a:r>
            <a:endParaRPr sz="2200" dirty="0"/>
          </a:p>
          <a:p>
            <a:pPr marL="1371600" lvl="0" indent="-368300" algn="l" rtl="0">
              <a:spcBef>
                <a:spcPts val="1000"/>
              </a:spcBef>
              <a:spcAft>
                <a:spcPts val="1000"/>
              </a:spcAft>
              <a:buSzPts val="2200"/>
              <a:buChar char="•"/>
            </a:pPr>
            <a:r>
              <a:rPr lang="en" sz="2200" dirty="0"/>
              <a:t>derived distros benefit from staying close</a:t>
            </a:r>
            <a:endParaRPr sz="22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1"/>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Find a Middle Ground</a:t>
            </a:r>
            <a:endParaRPr/>
          </a:p>
        </p:txBody>
      </p:sp>
      <p:sp>
        <p:nvSpPr>
          <p:cNvPr id="396" name="Google Shape;396;p51"/>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a:t>Multiple discussion points in 2017</a:t>
            </a:r>
            <a:endParaRPr/>
          </a:p>
          <a:p>
            <a:pPr marL="457200" lvl="0" indent="-361950" algn="l" rtl="0">
              <a:spcBef>
                <a:spcPts val="1000"/>
              </a:spcBef>
              <a:spcAft>
                <a:spcPts val="0"/>
              </a:spcAft>
              <a:buSzPts val="2100"/>
              <a:buChar char="•"/>
            </a:pPr>
            <a:r>
              <a:rPr lang="en"/>
              <a:t>cluster install / mgmt commonizing</a:t>
            </a:r>
            <a:endParaRPr/>
          </a:p>
          <a:p>
            <a:pPr marL="457200" lvl="0" indent="-361950" algn="l" rtl="0">
              <a:spcBef>
                <a:spcPts val="1000"/>
              </a:spcBef>
              <a:spcAft>
                <a:spcPts val="0"/>
              </a:spcAft>
              <a:buSzPts val="2100"/>
              <a:buChar char="•"/>
            </a:pPr>
            <a:r>
              <a:rPr lang="en"/>
              <a:t>splitting out cloud providers</a:t>
            </a:r>
            <a:endParaRPr/>
          </a:p>
          <a:p>
            <a:pPr marL="457200" lvl="0" indent="-361950" algn="l" rtl="0">
              <a:spcBef>
                <a:spcPts val="1000"/>
              </a:spcBef>
              <a:spcAft>
                <a:spcPts val="0"/>
              </a:spcAft>
              <a:buSzPts val="2100"/>
              <a:buChar char="•"/>
            </a:pPr>
            <a:r>
              <a:rPr lang="en"/>
              <a:t>adapting the release cadence &amp; support lifetime</a:t>
            </a:r>
            <a:endParaRPr/>
          </a:p>
          <a:p>
            <a:pPr marL="457200" lvl="0" indent="-361950" algn="l" rtl="0">
              <a:spcBef>
                <a:spcPts val="1000"/>
              </a:spcBef>
              <a:spcAft>
                <a:spcPts val="0"/>
              </a:spcAft>
              <a:buSzPts val="2100"/>
              <a:buChar char="•"/>
            </a:pPr>
            <a:r>
              <a:rPr lang="en"/>
              <a:t>community, different skills, different focus</a:t>
            </a:r>
            <a:endParaRPr/>
          </a:p>
          <a:p>
            <a:pPr marL="0" lvl="0" indent="0" algn="l" rtl="0">
              <a:spcBef>
                <a:spcPts val="1000"/>
              </a:spcBef>
              <a:spcAft>
                <a:spcPts val="0"/>
              </a:spcAft>
              <a:buNone/>
            </a:pPr>
            <a:endParaRPr/>
          </a:p>
          <a:p>
            <a:pPr marL="0" lvl="0" indent="0" algn="l" rtl="0">
              <a:spcBef>
                <a:spcPts val="1000"/>
              </a:spcBef>
              <a:spcAft>
                <a:spcPts val="1000"/>
              </a:spcAft>
              <a:buNone/>
            </a:pPr>
            <a:r>
              <a:rPr lang="en"/>
              <a:t>Led to subsequent activity!</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2"/>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Find a Middle Ground</a:t>
            </a:r>
            <a:endParaRPr/>
          </a:p>
        </p:txBody>
      </p:sp>
      <p:sp>
        <p:nvSpPr>
          <p:cNvPr id="402" name="Google Shape;402;p52"/>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p>
            <a:pPr marL="0" lvl="0" indent="0" algn="ctr" rtl="0">
              <a:spcBef>
                <a:spcPts val="800"/>
              </a:spcBef>
              <a:spcAft>
                <a:spcPts val="0"/>
              </a:spcAft>
              <a:buNone/>
            </a:pPr>
            <a:endParaRPr sz="2400"/>
          </a:p>
          <a:p>
            <a:pPr marL="457200" lvl="0" indent="-381000" algn="ctr" rtl="0">
              <a:spcBef>
                <a:spcPts val="800"/>
              </a:spcBef>
              <a:spcAft>
                <a:spcPts val="0"/>
              </a:spcAft>
              <a:buSzPts val="2400"/>
              <a:buChar char="•"/>
            </a:pPr>
            <a:r>
              <a:rPr lang="en" sz="2400"/>
              <a:t>others will still do their own ("hopefully based on ours")</a:t>
            </a:r>
            <a:endParaRPr sz="2400"/>
          </a:p>
          <a:p>
            <a:pPr marL="0" lvl="0" indent="0" algn="ctr" rtl="0">
              <a:spcBef>
                <a:spcPts val="800"/>
              </a:spcBef>
              <a:spcAft>
                <a:spcPts val="0"/>
              </a:spcAft>
              <a:buNone/>
            </a:pPr>
            <a:endParaRPr sz="2400"/>
          </a:p>
          <a:p>
            <a:pPr marL="457200" lvl="0" indent="-381000" algn="ctr" rtl="0">
              <a:spcBef>
                <a:spcPts val="800"/>
              </a:spcBef>
              <a:spcAft>
                <a:spcPts val="0"/>
              </a:spcAft>
              <a:buSzPts val="2400"/>
              <a:buChar char="•"/>
            </a:pPr>
            <a:r>
              <a:rPr lang="en" sz="2400"/>
              <a:t>derived distros benefit from staying close</a:t>
            </a:r>
            <a:endParaRPr sz="2400"/>
          </a:p>
          <a:p>
            <a:pPr marL="0" lvl="0" indent="0" algn="ctr" rtl="0">
              <a:spcBef>
                <a:spcPts val="800"/>
              </a:spcBef>
              <a:spcAft>
                <a:spcPts val="0"/>
              </a:spcAft>
              <a:buNone/>
            </a:pPr>
            <a:endParaRPr sz="2400"/>
          </a:p>
          <a:p>
            <a:pPr marL="457200" lvl="0" indent="-381000" algn="ctr" rtl="0">
              <a:spcBef>
                <a:spcPts val="800"/>
              </a:spcBef>
              <a:spcAft>
                <a:spcPts val="0"/>
              </a:spcAft>
              <a:buSzPts val="2400"/>
              <a:buChar char="•"/>
            </a:pPr>
            <a:r>
              <a:rPr lang="en" sz="2400"/>
              <a:t>community, different skills, different focus</a:t>
            </a:r>
            <a:endParaRPr sz="24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53"/>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Find a Middle Ground</a:t>
            </a:r>
            <a:endParaRPr/>
          </a:p>
        </p:txBody>
      </p:sp>
      <p:sp>
        <p:nvSpPr>
          <p:cNvPr id="408" name="Google Shape;408;p53"/>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p>
            <a:pPr marL="0" lvl="0" indent="0" algn="ctr" rtl="0">
              <a:spcBef>
                <a:spcPts val="800"/>
              </a:spcBef>
              <a:spcAft>
                <a:spcPts val="0"/>
              </a:spcAft>
              <a:buNone/>
            </a:pPr>
            <a:endParaRPr sz="2400"/>
          </a:p>
          <a:p>
            <a:pPr marL="457200" lvl="0" indent="-381000" algn="ctr" rtl="0">
              <a:spcBef>
                <a:spcPts val="800"/>
              </a:spcBef>
              <a:spcAft>
                <a:spcPts val="0"/>
              </a:spcAft>
              <a:buSzPts val="2400"/>
              <a:buChar char="•"/>
            </a:pPr>
            <a:r>
              <a:rPr lang="en" sz="2400"/>
              <a:t>others will still do their own ("hopefully based on ours")</a:t>
            </a:r>
            <a:endParaRPr sz="2400"/>
          </a:p>
          <a:p>
            <a:pPr marL="0" lvl="0" indent="0" algn="ctr" rtl="0">
              <a:spcBef>
                <a:spcPts val="800"/>
              </a:spcBef>
              <a:spcAft>
                <a:spcPts val="0"/>
              </a:spcAft>
              <a:buNone/>
            </a:pPr>
            <a:endParaRPr sz="2400"/>
          </a:p>
          <a:p>
            <a:pPr marL="457200" lvl="0" indent="-381000" algn="ctr" rtl="0">
              <a:spcBef>
                <a:spcPts val="800"/>
              </a:spcBef>
              <a:spcAft>
                <a:spcPts val="0"/>
              </a:spcAft>
              <a:buSzPts val="2400"/>
              <a:buChar char="•"/>
            </a:pPr>
            <a:r>
              <a:rPr lang="en" sz="2400"/>
              <a:t>derived distros benefit from staying close</a:t>
            </a:r>
            <a:endParaRPr sz="2400"/>
          </a:p>
          <a:p>
            <a:pPr marL="0" lvl="0" indent="0" algn="ctr" rtl="0">
              <a:spcBef>
                <a:spcPts val="800"/>
              </a:spcBef>
              <a:spcAft>
                <a:spcPts val="0"/>
              </a:spcAft>
              <a:buNone/>
            </a:pPr>
            <a:endParaRPr sz="2400"/>
          </a:p>
          <a:p>
            <a:pPr marL="457200" lvl="0" indent="-381000" algn="ctr" rtl="0">
              <a:spcBef>
                <a:spcPts val="800"/>
              </a:spcBef>
              <a:spcAft>
                <a:spcPts val="0"/>
              </a:spcAft>
              <a:buSzPts val="2400"/>
              <a:buChar char="•"/>
            </a:pPr>
            <a:r>
              <a:rPr lang="en" sz="2400"/>
              <a:t>community,   </a:t>
            </a:r>
            <a:r>
              <a:rPr lang="en" sz="2400" b="1"/>
              <a:t>distro  </a:t>
            </a:r>
            <a:r>
              <a:rPr lang="en" sz="2400"/>
              <a:t> skills,   </a:t>
            </a:r>
            <a:r>
              <a:rPr lang="en" sz="2400" b="1"/>
              <a:t>distro  </a:t>
            </a:r>
            <a:r>
              <a:rPr lang="en" sz="2400"/>
              <a:t> focus</a:t>
            </a:r>
            <a:endParaRPr sz="2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pic>
        <p:nvPicPr>
          <p:cNvPr id="413" name="Google Shape;413;p54"/>
          <p:cNvPicPr preferRelativeResize="0"/>
          <p:nvPr/>
        </p:nvPicPr>
        <p:blipFill>
          <a:blip r:embed="rId3">
            <a:alphaModFix/>
          </a:blip>
          <a:stretch>
            <a:fillRect/>
          </a:stretch>
        </p:blipFill>
        <p:spPr>
          <a:xfrm>
            <a:off x="2008599" y="3466650"/>
            <a:ext cx="2123651" cy="951836"/>
          </a:xfrm>
          <a:prstGeom prst="rect">
            <a:avLst/>
          </a:prstGeom>
          <a:noFill/>
          <a:ln>
            <a:noFill/>
          </a:ln>
        </p:spPr>
      </p:pic>
      <p:sp>
        <p:nvSpPr>
          <p:cNvPr id="414" name="Google Shape;414;p54"/>
          <p:cNvSpPr txBox="1">
            <a:spLocks noGrp="1"/>
          </p:cNvSpPr>
          <p:nvPr>
            <p:ph type="title"/>
          </p:nvPr>
        </p:nvSpPr>
        <p:spPr>
          <a:xfrm>
            <a:off x="629841"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Many Distributions</a:t>
            </a:r>
            <a:endParaRPr/>
          </a:p>
        </p:txBody>
      </p:sp>
      <p:sp>
        <p:nvSpPr>
          <p:cNvPr id="415" name="Google Shape;415;p54"/>
          <p:cNvSpPr txBox="1">
            <a:spLocks noGrp="1"/>
          </p:cNvSpPr>
          <p:nvPr>
            <p:ph type="body" idx="1"/>
          </p:nvPr>
        </p:nvSpPr>
        <p:spPr>
          <a:xfrm>
            <a:off x="629841" y="1121272"/>
            <a:ext cx="3868200" cy="618000"/>
          </a:xfrm>
          <a:prstGeom prst="rect">
            <a:avLst/>
          </a:prstGeom>
        </p:spPr>
        <p:txBody>
          <a:bodyPr spcFirstLastPara="1" wrap="square" lIns="68575" tIns="34275" rIns="68575" bIns="34275" anchor="b" anchorCtr="0">
            <a:noAutofit/>
          </a:bodyPr>
          <a:lstStyle/>
          <a:p>
            <a:pPr marL="0" lvl="0" indent="0" algn="ctr" rtl="0">
              <a:spcBef>
                <a:spcPts val="800"/>
              </a:spcBef>
              <a:spcAft>
                <a:spcPts val="0"/>
              </a:spcAft>
              <a:buNone/>
            </a:pPr>
            <a:r>
              <a:rPr lang="en"/>
              <a:t>Kubernetes</a:t>
            </a:r>
            <a:endParaRPr/>
          </a:p>
        </p:txBody>
      </p:sp>
      <p:sp>
        <p:nvSpPr>
          <p:cNvPr id="416" name="Google Shape;416;p54"/>
          <p:cNvSpPr txBox="1">
            <a:spLocks noGrp="1"/>
          </p:cNvSpPr>
          <p:nvPr>
            <p:ph type="body" idx="3"/>
          </p:nvPr>
        </p:nvSpPr>
        <p:spPr>
          <a:xfrm>
            <a:off x="4629150" y="1121272"/>
            <a:ext cx="3887400" cy="618000"/>
          </a:xfrm>
          <a:prstGeom prst="rect">
            <a:avLst/>
          </a:prstGeom>
        </p:spPr>
        <p:txBody>
          <a:bodyPr spcFirstLastPara="1" wrap="square" lIns="68575" tIns="34275" rIns="68575" bIns="34275" anchor="b" anchorCtr="0">
            <a:noAutofit/>
          </a:bodyPr>
          <a:lstStyle/>
          <a:p>
            <a:pPr marL="0" lvl="0" indent="0" algn="ctr" rtl="0">
              <a:spcBef>
                <a:spcPts val="800"/>
              </a:spcBef>
              <a:spcAft>
                <a:spcPts val="0"/>
              </a:spcAft>
              <a:buNone/>
            </a:pPr>
            <a:r>
              <a:rPr lang="en"/>
              <a:t>Linux</a:t>
            </a:r>
            <a:endParaRPr/>
          </a:p>
        </p:txBody>
      </p:sp>
      <p:pic>
        <p:nvPicPr>
          <p:cNvPr id="417" name="Google Shape;417;p54"/>
          <p:cNvPicPr preferRelativeResize="0"/>
          <p:nvPr/>
        </p:nvPicPr>
        <p:blipFill>
          <a:blip r:embed="rId4">
            <a:alphaModFix/>
          </a:blip>
          <a:stretch>
            <a:fillRect/>
          </a:stretch>
        </p:blipFill>
        <p:spPr>
          <a:xfrm>
            <a:off x="7195425" y="1439725"/>
            <a:ext cx="630200" cy="727125"/>
          </a:xfrm>
          <a:prstGeom prst="rect">
            <a:avLst/>
          </a:prstGeom>
          <a:noFill/>
          <a:ln>
            <a:noFill/>
          </a:ln>
        </p:spPr>
      </p:pic>
      <p:pic>
        <p:nvPicPr>
          <p:cNvPr id="418" name="Google Shape;418;p54"/>
          <p:cNvPicPr preferRelativeResize="0"/>
          <p:nvPr/>
        </p:nvPicPr>
        <p:blipFill>
          <a:blip r:embed="rId5">
            <a:alphaModFix/>
          </a:blip>
          <a:stretch>
            <a:fillRect/>
          </a:stretch>
        </p:blipFill>
        <p:spPr>
          <a:xfrm>
            <a:off x="931848" y="1439725"/>
            <a:ext cx="749403" cy="727129"/>
          </a:xfrm>
          <a:prstGeom prst="rect">
            <a:avLst/>
          </a:prstGeom>
          <a:noFill/>
          <a:ln>
            <a:noFill/>
          </a:ln>
        </p:spPr>
      </p:pic>
      <p:pic>
        <p:nvPicPr>
          <p:cNvPr id="419" name="Google Shape;419;p54"/>
          <p:cNvPicPr preferRelativeResize="0"/>
          <p:nvPr/>
        </p:nvPicPr>
        <p:blipFill rotWithShape="1">
          <a:blip r:embed="rId6">
            <a:alphaModFix/>
          </a:blip>
          <a:srcRect r="65828"/>
          <a:stretch/>
        </p:blipFill>
        <p:spPr>
          <a:xfrm>
            <a:off x="7509888" y="2753725"/>
            <a:ext cx="936561" cy="648029"/>
          </a:xfrm>
          <a:prstGeom prst="rect">
            <a:avLst/>
          </a:prstGeom>
          <a:noFill/>
          <a:ln>
            <a:noFill/>
          </a:ln>
        </p:spPr>
      </p:pic>
      <p:pic>
        <p:nvPicPr>
          <p:cNvPr id="420" name="Google Shape;420;p54"/>
          <p:cNvPicPr preferRelativeResize="0"/>
          <p:nvPr/>
        </p:nvPicPr>
        <p:blipFill rotWithShape="1">
          <a:blip r:embed="rId7">
            <a:alphaModFix/>
          </a:blip>
          <a:srcRect l="29749" t="19709" r="29178" b="16068"/>
          <a:stretch/>
        </p:blipFill>
        <p:spPr>
          <a:xfrm>
            <a:off x="5911924" y="2996195"/>
            <a:ext cx="1156141" cy="870421"/>
          </a:xfrm>
          <a:prstGeom prst="rect">
            <a:avLst/>
          </a:prstGeom>
          <a:noFill/>
          <a:ln>
            <a:noFill/>
          </a:ln>
        </p:spPr>
      </p:pic>
      <p:pic>
        <p:nvPicPr>
          <p:cNvPr id="421" name="Google Shape;421;p54"/>
          <p:cNvPicPr preferRelativeResize="0"/>
          <p:nvPr/>
        </p:nvPicPr>
        <p:blipFill>
          <a:blip r:embed="rId8">
            <a:alphaModFix/>
          </a:blip>
          <a:stretch>
            <a:fillRect/>
          </a:stretch>
        </p:blipFill>
        <p:spPr>
          <a:xfrm>
            <a:off x="7015943" y="3634792"/>
            <a:ext cx="754282" cy="754283"/>
          </a:xfrm>
          <a:prstGeom prst="rect">
            <a:avLst/>
          </a:prstGeom>
          <a:noFill/>
          <a:ln>
            <a:noFill/>
          </a:ln>
        </p:spPr>
      </p:pic>
      <p:pic>
        <p:nvPicPr>
          <p:cNvPr id="422" name="Google Shape;422;p54"/>
          <p:cNvPicPr preferRelativeResize="0"/>
          <p:nvPr/>
        </p:nvPicPr>
        <p:blipFill>
          <a:blip r:embed="rId9">
            <a:alphaModFix/>
          </a:blip>
          <a:stretch>
            <a:fillRect/>
          </a:stretch>
        </p:blipFill>
        <p:spPr>
          <a:xfrm>
            <a:off x="1368099" y="4228593"/>
            <a:ext cx="1384085" cy="484882"/>
          </a:xfrm>
          <a:prstGeom prst="rect">
            <a:avLst/>
          </a:prstGeom>
          <a:noFill/>
          <a:ln>
            <a:noFill/>
          </a:ln>
        </p:spPr>
      </p:pic>
      <p:pic>
        <p:nvPicPr>
          <p:cNvPr id="423" name="Google Shape;423;p54"/>
          <p:cNvPicPr preferRelativeResize="0"/>
          <p:nvPr/>
        </p:nvPicPr>
        <p:blipFill rotWithShape="1">
          <a:blip r:embed="rId10">
            <a:alphaModFix/>
          </a:blip>
          <a:srcRect l="15316" t="23151" r="18150" b="22794"/>
          <a:stretch/>
        </p:blipFill>
        <p:spPr>
          <a:xfrm>
            <a:off x="2551260" y="3134138"/>
            <a:ext cx="1266525" cy="514541"/>
          </a:xfrm>
          <a:prstGeom prst="rect">
            <a:avLst/>
          </a:prstGeom>
          <a:noFill/>
          <a:ln>
            <a:noFill/>
          </a:ln>
        </p:spPr>
      </p:pic>
      <p:pic>
        <p:nvPicPr>
          <p:cNvPr id="424" name="Google Shape;424;p54"/>
          <p:cNvPicPr preferRelativeResize="0"/>
          <p:nvPr/>
        </p:nvPicPr>
        <p:blipFill rotWithShape="1">
          <a:blip r:embed="rId11">
            <a:alphaModFix/>
          </a:blip>
          <a:srcRect t="22594" b="26437"/>
          <a:stretch/>
        </p:blipFill>
        <p:spPr>
          <a:xfrm>
            <a:off x="1316855" y="2753725"/>
            <a:ext cx="1293908" cy="659494"/>
          </a:xfrm>
          <a:prstGeom prst="rect">
            <a:avLst/>
          </a:prstGeom>
          <a:noFill/>
          <a:ln>
            <a:noFill/>
          </a:ln>
        </p:spPr>
      </p:pic>
      <p:pic>
        <p:nvPicPr>
          <p:cNvPr id="425" name="Google Shape;425;p54"/>
          <p:cNvPicPr preferRelativeResize="0"/>
          <p:nvPr/>
        </p:nvPicPr>
        <p:blipFill rotWithShape="1">
          <a:blip r:embed="rId12">
            <a:alphaModFix/>
          </a:blip>
          <a:srcRect l="11944" t="19507" r="9574" b="14590"/>
          <a:stretch/>
        </p:blipFill>
        <p:spPr>
          <a:xfrm>
            <a:off x="931850" y="3466650"/>
            <a:ext cx="1076747" cy="60186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Kubernetes is the Linux of the Cloud</a:t>
            </a:r>
            <a:endParaRPr/>
          </a:p>
        </p:txBody>
      </p:sp>
      <p:pic>
        <p:nvPicPr>
          <p:cNvPr id="102" name="Google Shape;102;p19"/>
          <p:cNvPicPr preferRelativeResize="0"/>
          <p:nvPr/>
        </p:nvPicPr>
        <p:blipFill rotWithShape="1">
          <a:blip r:embed="rId3">
            <a:alphaModFix/>
          </a:blip>
          <a:srcRect t="15574" b="19532"/>
          <a:stretch/>
        </p:blipFill>
        <p:spPr>
          <a:xfrm>
            <a:off x="628650" y="1460925"/>
            <a:ext cx="7659203" cy="331264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pic>
        <p:nvPicPr>
          <p:cNvPr id="430" name="Google Shape;430;p55"/>
          <p:cNvPicPr preferRelativeResize="0"/>
          <p:nvPr/>
        </p:nvPicPr>
        <p:blipFill>
          <a:blip r:embed="rId3">
            <a:alphaModFix/>
          </a:blip>
          <a:stretch>
            <a:fillRect/>
          </a:stretch>
        </p:blipFill>
        <p:spPr>
          <a:xfrm>
            <a:off x="2008599" y="3466650"/>
            <a:ext cx="2123651" cy="951836"/>
          </a:xfrm>
          <a:prstGeom prst="rect">
            <a:avLst/>
          </a:prstGeom>
          <a:noFill/>
          <a:ln>
            <a:noFill/>
          </a:ln>
        </p:spPr>
      </p:pic>
      <p:sp>
        <p:nvSpPr>
          <p:cNvPr id="431" name="Google Shape;431;p55"/>
          <p:cNvSpPr txBox="1">
            <a:spLocks noGrp="1"/>
          </p:cNvSpPr>
          <p:nvPr>
            <p:ph type="title"/>
          </p:nvPr>
        </p:nvSpPr>
        <p:spPr>
          <a:xfrm>
            <a:off x="629841"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Many Distributions</a:t>
            </a:r>
            <a:endParaRPr/>
          </a:p>
        </p:txBody>
      </p:sp>
      <p:sp>
        <p:nvSpPr>
          <p:cNvPr id="432" name="Google Shape;432;p55"/>
          <p:cNvSpPr txBox="1">
            <a:spLocks noGrp="1"/>
          </p:cNvSpPr>
          <p:nvPr>
            <p:ph type="body" idx="1"/>
          </p:nvPr>
        </p:nvSpPr>
        <p:spPr>
          <a:xfrm>
            <a:off x="629841" y="1121272"/>
            <a:ext cx="3868200" cy="618000"/>
          </a:xfrm>
          <a:prstGeom prst="rect">
            <a:avLst/>
          </a:prstGeom>
        </p:spPr>
        <p:txBody>
          <a:bodyPr spcFirstLastPara="1" wrap="square" lIns="68575" tIns="34275" rIns="68575" bIns="34275" anchor="b" anchorCtr="0">
            <a:noAutofit/>
          </a:bodyPr>
          <a:lstStyle/>
          <a:p>
            <a:pPr marL="0" lvl="0" indent="0" algn="ctr" rtl="0">
              <a:spcBef>
                <a:spcPts val="800"/>
              </a:spcBef>
              <a:spcAft>
                <a:spcPts val="0"/>
              </a:spcAft>
              <a:buNone/>
            </a:pPr>
            <a:r>
              <a:rPr lang="en"/>
              <a:t>Kubernetes</a:t>
            </a:r>
            <a:endParaRPr/>
          </a:p>
        </p:txBody>
      </p:sp>
      <p:sp>
        <p:nvSpPr>
          <p:cNvPr id="433" name="Google Shape;433;p55"/>
          <p:cNvSpPr txBox="1">
            <a:spLocks noGrp="1"/>
          </p:cNvSpPr>
          <p:nvPr>
            <p:ph type="body" idx="3"/>
          </p:nvPr>
        </p:nvSpPr>
        <p:spPr>
          <a:xfrm>
            <a:off x="4629150" y="1121272"/>
            <a:ext cx="3887400" cy="618000"/>
          </a:xfrm>
          <a:prstGeom prst="rect">
            <a:avLst/>
          </a:prstGeom>
        </p:spPr>
        <p:txBody>
          <a:bodyPr spcFirstLastPara="1" wrap="square" lIns="68575" tIns="34275" rIns="68575" bIns="34275" anchor="b" anchorCtr="0">
            <a:noAutofit/>
          </a:bodyPr>
          <a:lstStyle/>
          <a:p>
            <a:pPr marL="0" lvl="0" indent="0" algn="ctr" rtl="0">
              <a:spcBef>
                <a:spcPts val="800"/>
              </a:spcBef>
              <a:spcAft>
                <a:spcPts val="0"/>
              </a:spcAft>
              <a:buNone/>
            </a:pPr>
            <a:r>
              <a:rPr lang="en"/>
              <a:t>Linux</a:t>
            </a:r>
            <a:endParaRPr/>
          </a:p>
        </p:txBody>
      </p:sp>
      <p:pic>
        <p:nvPicPr>
          <p:cNvPr id="434" name="Google Shape;434;p55"/>
          <p:cNvPicPr preferRelativeResize="0"/>
          <p:nvPr/>
        </p:nvPicPr>
        <p:blipFill>
          <a:blip r:embed="rId4">
            <a:alphaModFix/>
          </a:blip>
          <a:stretch>
            <a:fillRect/>
          </a:stretch>
        </p:blipFill>
        <p:spPr>
          <a:xfrm>
            <a:off x="7195425" y="1439725"/>
            <a:ext cx="630200" cy="727125"/>
          </a:xfrm>
          <a:prstGeom prst="rect">
            <a:avLst/>
          </a:prstGeom>
          <a:noFill/>
          <a:ln>
            <a:noFill/>
          </a:ln>
        </p:spPr>
      </p:pic>
      <p:pic>
        <p:nvPicPr>
          <p:cNvPr id="435" name="Google Shape;435;p55"/>
          <p:cNvPicPr preferRelativeResize="0"/>
          <p:nvPr/>
        </p:nvPicPr>
        <p:blipFill>
          <a:blip r:embed="rId5">
            <a:alphaModFix/>
          </a:blip>
          <a:stretch>
            <a:fillRect/>
          </a:stretch>
        </p:blipFill>
        <p:spPr>
          <a:xfrm>
            <a:off x="931848" y="1439725"/>
            <a:ext cx="749403" cy="727129"/>
          </a:xfrm>
          <a:prstGeom prst="rect">
            <a:avLst/>
          </a:prstGeom>
          <a:noFill/>
          <a:ln>
            <a:noFill/>
          </a:ln>
        </p:spPr>
      </p:pic>
      <p:pic>
        <p:nvPicPr>
          <p:cNvPr id="436" name="Google Shape;436;p55"/>
          <p:cNvPicPr preferRelativeResize="0"/>
          <p:nvPr/>
        </p:nvPicPr>
        <p:blipFill rotWithShape="1">
          <a:blip r:embed="rId6">
            <a:alphaModFix/>
          </a:blip>
          <a:srcRect r="65828"/>
          <a:stretch/>
        </p:blipFill>
        <p:spPr>
          <a:xfrm>
            <a:off x="7509888" y="2753725"/>
            <a:ext cx="936561" cy="648029"/>
          </a:xfrm>
          <a:prstGeom prst="rect">
            <a:avLst/>
          </a:prstGeom>
          <a:noFill/>
          <a:ln>
            <a:noFill/>
          </a:ln>
        </p:spPr>
      </p:pic>
      <p:pic>
        <p:nvPicPr>
          <p:cNvPr id="437" name="Google Shape;437;p55"/>
          <p:cNvPicPr preferRelativeResize="0"/>
          <p:nvPr/>
        </p:nvPicPr>
        <p:blipFill rotWithShape="1">
          <a:blip r:embed="rId7">
            <a:alphaModFix/>
          </a:blip>
          <a:srcRect l="29749" t="19709" r="29178" b="16068"/>
          <a:stretch/>
        </p:blipFill>
        <p:spPr>
          <a:xfrm>
            <a:off x="5911924" y="2996195"/>
            <a:ext cx="1156141" cy="870421"/>
          </a:xfrm>
          <a:prstGeom prst="rect">
            <a:avLst/>
          </a:prstGeom>
          <a:noFill/>
          <a:ln>
            <a:noFill/>
          </a:ln>
        </p:spPr>
      </p:pic>
      <p:pic>
        <p:nvPicPr>
          <p:cNvPr id="438" name="Google Shape;438;p55"/>
          <p:cNvPicPr preferRelativeResize="0"/>
          <p:nvPr/>
        </p:nvPicPr>
        <p:blipFill>
          <a:blip r:embed="rId8">
            <a:alphaModFix/>
          </a:blip>
          <a:stretch>
            <a:fillRect/>
          </a:stretch>
        </p:blipFill>
        <p:spPr>
          <a:xfrm>
            <a:off x="7015943" y="3634792"/>
            <a:ext cx="754282" cy="754283"/>
          </a:xfrm>
          <a:prstGeom prst="rect">
            <a:avLst/>
          </a:prstGeom>
          <a:noFill/>
          <a:ln>
            <a:noFill/>
          </a:ln>
        </p:spPr>
      </p:pic>
      <p:pic>
        <p:nvPicPr>
          <p:cNvPr id="439" name="Google Shape;439;p55"/>
          <p:cNvPicPr preferRelativeResize="0"/>
          <p:nvPr/>
        </p:nvPicPr>
        <p:blipFill>
          <a:blip r:embed="rId9">
            <a:alphaModFix/>
          </a:blip>
          <a:stretch>
            <a:fillRect/>
          </a:stretch>
        </p:blipFill>
        <p:spPr>
          <a:xfrm>
            <a:off x="1368099" y="4228593"/>
            <a:ext cx="1384085" cy="484882"/>
          </a:xfrm>
          <a:prstGeom prst="rect">
            <a:avLst/>
          </a:prstGeom>
          <a:noFill/>
          <a:ln>
            <a:noFill/>
          </a:ln>
        </p:spPr>
      </p:pic>
      <p:pic>
        <p:nvPicPr>
          <p:cNvPr id="440" name="Google Shape;440;p55"/>
          <p:cNvPicPr preferRelativeResize="0"/>
          <p:nvPr/>
        </p:nvPicPr>
        <p:blipFill rotWithShape="1">
          <a:blip r:embed="rId10">
            <a:alphaModFix/>
          </a:blip>
          <a:srcRect l="15316" t="23151" r="18150" b="22794"/>
          <a:stretch/>
        </p:blipFill>
        <p:spPr>
          <a:xfrm>
            <a:off x="2551260" y="3134138"/>
            <a:ext cx="1266525" cy="514541"/>
          </a:xfrm>
          <a:prstGeom prst="rect">
            <a:avLst/>
          </a:prstGeom>
          <a:noFill/>
          <a:ln>
            <a:noFill/>
          </a:ln>
        </p:spPr>
      </p:pic>
      <p:pic>
        <p:nvPicPr>
          <p:cNvPr id="441" name="Google Shape;441;p55"/>
          <p:cNvPicPr preferRelativeResize="0"/>
          <p:nvPr/>
        </p:nvPicPr>
        <p:blipFill rotWithShape="1">
          <a:blip r:embed="rId11">
            <a:alphaModFix/>
          </a:blip>
          <a:srcRect t="22594" b="26437"/>
          <a:stretch/>
        </p:blipFill>
        <p:spPr>
          <a:xfrm>
            <a:off x="1316855" y="2753725"/>
            <a:ext cx="1293908" cy="659494"/>
          </a:xfrm>
          <a:prstGeom prst="rect">
            <a:avLst/>
          </a:prstGeom>
          <a:noFill/>
          <a:ln>
            <a:noFill/>
          </a:ln>
        </p:spPr>
      </p:pic>
      <p:pic>
        <p:nvPicPr>
          <p:cNvPr id="442" name="Google Shape;442;p55"/>
          <p:cNvPicPr preferRelativeResize="0"/>
          <p:nvPr/>
        </p:nvPicPr>
        <p:blipFill rotWithShape="1">
          <a:blip r:embed="rId12">
            <a:alphaModFix/>
          </a:blip>
          <a:srcRect l="11944" t="19507" r="9574" b="14590"/>
          <a:stretch/>
        </p:blipFill>
        <p:spPr>
          <a:xfrm>
            <a:off x="931850" y="3466650"/>
            <a:ext cx="1076747" cy="601866"/>
          </a:xfrm>
          <a:prstGeom prst="rect">
            <a:avLst/>
          </a:prstGeom>
          <a:noFill/>
          <a:ln>
            <a:noFill/>
          </a:ln>
        </p:spPr>
      </p:pic>
      <p:pic>
        <p:nvPicPr>
          <p:cNvPr id="443" name="Google Shape;443;p55"/>
          <p:cNvPicPr preferRelativeResize="0"/>
          <p:nvPr/>
        </p:nvPicPr>
        <p:blipFill>
          <a:blip r:embed="rId13">
            <a:alphaModFix/>
          </a:blip>
          <a:stretch>
            <a:fillRect/>
          </a:stretch>
        </p:blipFill>
        <p:spPr>
          <a:xfrm>
            <a:off x="7635350" y="4139976"/>
            <a:ext cx="936550" cy="936573"/>
          </a:xfrm>
          <a:prstGeom prst="rect">
            <a:avLst/>
          </a:prstGeom>
          <a:noFill/>
          <a:ln>
            <a:noFill/>
          </a:ln>
        </p:spPr>
      </p:pic>
      <p:pic>
        <p:nvPicPr>
          <p:cNvPr id="444" name="Google Shape;444;p55"/>
          <p:cNvPicPr preferRelativeResize="0"/>
          <p:nvPr/>
        </p:nvPicPr>
        <p:blipFill rotWithShape="1">
          <a:blip r:embed="rId14">
            <a:alphaModFix/>
          </a:blip>
          <a:srcRect l="7029" r="7243" b="19723"/>
          <a:stretch/>
        </p:blipFill>
        <p:spPr>
          <a:xfrm>
            <a:off x="5848426" y="3996666"/>
            <a:ext cx="936550" cy="876984"/>
          </a:xfrm>
          <a:prstGeom prst="rect">
            <a:avLst/>
          </a:prstGeom>
          <a:noFill/>
          <a:ln>
            <a:noFill/>
          </a:ln>
        </p:spPr>
      </p:pic>
      <p:pic>
        <p:nvPicPr>
          <p:cNvPr id="445" name="Google Shape;445;p55"/>
          <p:cNvPicPr preferRelativeResize="0"/>
          <p:nvPr/>
        </p:nvPicPr>
        <p:blipFill>
          <a:blip r:embed="rId15">
            <a:alphaModFix/>
          </a:blip>
          <a:stretch>
            <a:fillRect/>
          </a:stretch>
        </p:blipFill>
        <p:spPr>
          <a:xfrm>
            <a:off x="6425200" y="2334900"/>
            <a:ext cx="704275" cy="704275"/>
          </a:xfrm>
          <a:prstGeom prst="rect">
            <a:avLst/>
          </a:prstGeom>
          <a:noFill/>
          <a:ln>
            <a:noFill/>
          </a:ln>
        </p:spPr>
      </p:pic>
      <p:pic>
        <p:nvPicPr>
          <p:cNvPr id="446" name="Google Shape;446;p55"/>
          <p:cNvPicPr preferRelativeResize="0"/>
          <p:nvPr/>
        </p:nvPicPr>
        <p:blipFill>
          <a:blip r:embed="rId16">
            <a:alphaModFix/>
          </a:blip>
          <a:stretch>
            <a:fillRect/>
          </a:stretch>
        </p:blipFill>
        <p:spPr>
          <a:xfrm>
            <a:off x="8327400" y="3401750"/>
            <a:ext cx="704275" cy="8749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56"/>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The Community Distro</a:t>
            </a:r>
            <a:endParaRPr/>
          </a:p>
        </p:txBody>
      </p:sp>
      <p:sp>
        <p:nvSpPr>
          <p:cNvPr id="452" name="Google Shape;452;p56"/>
          <p:cNvSpPr txBox="1">
            <a:spLocks noGrp="1"/>
          </p:cNvSpPr>
          <p:nvPr>
            <p:ph type="body" idx="1"/>
          </p:nvPr>
        </p:nvSpPr>
        <p:spPr>
          <a:xfrm>
            <a:off x="311700" y="1152475"/>
            <a:ext cx="4633500" cy="3416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endParaRPr sz="2400"/>
          </a:p>
          <a:p>
            <a:pPr marL="457200" lvl="0" indent="-381000" algn="l" rtl="0">
              <a:spcBef>
                <a:spcPts val="800"/>
              </a:spcBef>
              <a:spcAft>
                <a:spcPts val="0"/>
              </a:spcAft>
              <a:buSzPts val="2400"/>
              <a:buChar char="•"/>
            </a:pPr>
            <a:r>
              <a:rPr lang="en" sz="2400"/>
              <a:t>others will still do their own</a:t>
            </a:r>
            <a:endParaRPr sz="2400"/>
          </a:p>
          <a:p>
            <a:pPr marL="457200" lvl="0" indent="0" algn="l" rtl="0">
              <a:spcBef>
                <a:spcPts val="800"/>
              </a:spcBef>
              <a:spcAft>
                <a:spcPts val="0"/>
              </a:spcAft>
              <a:buNone/>
            </a:pPr>
            <a:endParaRPr sz="2400"/>
          </a:p>
          <a:p>
            <a:pPr marL="457200" lvl="0" indent="-381000" algn="l" rtl="0">
              <a:spcBef>
                <a:spcPts val="800"/>
              </a:spcBef>
              <a:spcAft>
                <a:spcPts val="0"/>
              </a:spcAft>
              <a:buSzPts val="2400"/>
              <a:buChar char="•"/>
            </a:pPr>
            <a:r>
              <a:rPr lang="en" sz="2400"/>
              <a:t>hopefully based on ours</a:t>
            </a:r>
            <a:endParaRPr sz="2400"/>
          </a:p>
          <a:p>
            <a:pPr marL="457200" lvl="0" indent="0" algn="l" rtl="0">
              <a:spcBef>
                <a:spcPts val="800"/>
              </a:spcBef>
              <a:spcAft>
                <a:spcPts val="0"/>
              </a:spcAft>
              <a:buNone/>
            </a:pPr>
            <a:endParaRPr sz="2400"/>
          </a:p>
          <a:p>
            <a:pPr marL="457200" lvl="0" indent="-381000" algn="l" rtl="0">
              <a:spcBef>
                <a:spcPts val="800"/>
              </a:spcBef>
              <a:spcAft>
                <a:spcPts val="0"/>
              </a:spcAft>
              <a:buSzPts val="2400"/>
              <a:buChar char="•"/>
            </a:pPr>
            <a:r>
              <a:rPr lang="en" sz="2400"/>
              <a:t>derived distros benefit from staying close</a:t>
            </a:r>
            <a:endParaRPr sz="2400"/>
          </a:p>
        </p:txBody>
      </p:sp>
      <p:pic>
        <p:nvPicPr>
          <p:cNvPr id="453" name="Google Shape;453;p56"/>
          <p:cNvPicPr preferRelativeResize="0"/>
          <p:nvPr/>
        </p:nvPicPr>
        <p:blipFill>
          <a:blip r:embed="rId3">
            <a:alphaModFix/>
          </a:blip>
          <a:stretch>
            <a:fillRect/>
          </a:stretch>
        </p:blipFill>
        <p:spPr>
          <a:xfrm>
            <a:off x="5453718" y="254436"/>
            <a:ext cx="3475983" cy="463462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7"/>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The Community Distro</a:t>
            </a:r>
            <a:endParaRPr/>
          </a:p>
        </p:txBody>
      </p:sp>
      <p:sp>
        <p:nvSpPr>
          <p:cNvPr id="459" name="Google Shape;459;p57"/>
          <p:cNvSpPr txBox="1">
            <a:spLocks noGrp="1"/>
          </p:cNvSpPr>
          <p:nvPr>
            <p:ph type="body" idx="1"/>
          </p:nvPr>
        </p:nvSpPr>
        <p:spPr>
          <a:xfrm>
            <a:off x="311700" y="1152475"/>
            <a:ext cx="4633500" cy="3416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sz="2400"/>
              <a:t>Implied:</a:t>
            </a:r>
            <a:endParaRPr sz="2400"/>
          </a:p>
          <a:p>
            <a:pPr marL="457200" lvl="0" indent="-381000" algn="l" rtl="0">
              <a:spcBef>
                <a:spcPts val="800"/>
              </a:spcBef>
              <a:spcAft>
                <a:spcPts val="0"/>
              </a:spcAft>
              <a:buSzPts val="2400"/>
              <a:buChar char="•"/>
            </a:pPr>
            <a:r>
              <a:rPr lang="en" sz="2400"/>
              <a:t>A thing to stay close to</a:t>
            </a:r>
            <a:endParaRPr sz="2400"/>
          </a:p>
          <a:p>
            <a:pPr marL="457200" lvl="0" indent="-381000" algn="l" rtl="0">
              <a:spcBef>
                <a:spcPts val="1000"/>
              </a:spcBef>
              <a:spcAft>
                <a:spcPts val="0"/>
              </a:spcAft>
              <a:buSzPts val="2400"/>
              <a:buChar char="•"/>
            </a:pPr>
            <a:r>
              <a:rPr lang="en" sz="2400"/>
              <a:t>A thing to base on</a:t>
            </a:r>
            <a:endParaRPr sz="2400"/>
          </a:p>
          <a:p>
            <a:pPr marL="457200" lvl="0" indent="-381000" algn="l" rtl="0">
              <a:spcBef>
                <a:spcPts val="1000"/>
              </a:spcBef>
              <a:spcAft>
                <a:spcPts val="1000"/>
              </a:spcAft>
              <a:buSzPts val="2400"/>
              <a:buChar char="•"/>
            </a:pPr>
            <a:r>
              <a:rPr lang="en" sz="2400"/>
              <a:t>A reference implementation</a:t>
            </a:r>
            <a:endParaRPr sz="2400"/>
          </a:p>
        </p:txBody>
      </p:sp>
      <p:pic>
        <p:nvPicPr>
          <p:cNvPr id="460" name="Google Shape;460;p57"/>
          <p:cNvPicPr preferRelativeResize="0"/>
          <p:nvPr/>
        </p:nvPicPr>
        <p:blipFill>
          <a:blip r:embed="rId3">
            <a:alphaModFix/>
          </a:blip>
          <a:stretch>
            <a:fillRect/>
          </a:stretch>
        </p:blipFill>
        <p:spPr>
          <a:xfrm>
            <a:off x="5453718" y="254436"/>
            <a:ext cx="3475983" cy="463462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58"/>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The Community Distro</a:t>
            </a:r>
            <a:endParaRPr/>
          </a:p>
        </p:txBody>
      </p:sp>
      <p:sp>
        <p:nvSpPr>
          <p:cNvPr id="466" name="Google Shape;466;p58"/>
          <p:cNvSpPr txBox="1">
            <a:spLocks noGrp="1"/>
          </p:cNvSpPr>
          <p:nvPr>
            <p:ph type="body" idx="1"/>
          </p:nvPr>
        </p:nvSpPr>
        <p:spPr>
          <a:xfrm>
            <a:off x="311700" y="1152475"/>
            <a:ext cx="4633500" cy="3416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sz="2400"/>
              <a:t>Could it be our:</a:t>
            </a:r>
            <a:endParaRPr sz="2400"/>
          </a:p>
          <a:p>
            <a:pPr marL="457200" lvl="0" indent="-381000" algn="l" rtl="0">
              <a:spcBef>
                <a:spcPts val="800"/>
              </a:spcBef>
              <a:spcAft>
                <a:spcPts val="0"/>
              </a:spcAft>
              <a:buSzPts val="2400"/>
              <a:buChar char="•"/>
            </a:pPr>
            <a:r>
              <a:rPr lang="en" sz="2400"/>
              <a:t>raw golang binaries (dl.k8s.io)?</a:t>
            </a:r>
            <a:endParaRPr sz="2400"/>
          </a:p>
          <a:p>
            <a:pPr marL="457200" lvl="0" indent="-381000" algn="l" rtl="0">
              <a:spcBef>
                <a:spcPts val="1000"/>
              </a:spcBef>
              <a:spcAft>
                <a:spcPts val="0"/>
              </a:spcAft>
              <a:buSzPts val="2400"/>
              <a:buChar char="•"/>
            </a:pPr>
            <a:r>
              <a:rPr lang="en" sz="2400"/>
              <a:t>containers (k8s.gcr.io)?</a:t>
            </a:r>
            <a:endParaRPr sz="2400"/>
          </a:p>
          <a:p>
            <a:pPr marL="457200" lvl="0" indent="-381000" algn="l" rtl="0">
              <a:spcBef>
                <a:spcPts val="1000"/>
              </a:spcBef>
              <a:spcAft>
                <a:spcPts val="1000"/>
              </a:spcAft>
              <a:buSzPts val="2400"/>
              <a:buChar char="•"/>
            </a:pPr>
            <a:r>
              <a:rPr lang="en" sz="2400"/>
              <a:t>apt/yum repos (packages.cloud.google.com)?</a:t>
            </a:r>
            <a:endParaRPr sz="2400"/>
          </a:p>
        </p:txBody>
      </p:sp>
      <p:pic>
        <p:nvPicPr>
          <p:cNvPr id="467" name="Google Shape;467;p58"/>
          <p:cNvPicPr preferRelativeResize="0"/>
          <p:nvPr/>
        </p:nvPicPr>
        <p:blipFill>
          <a:blip r:embed="rId3">
            <a:alphaModFix/>
          </a:blip>
          <a:stretch>
            <a:fillRect/>
          </a:stretch>
        </p:blipFill>
        <p:spPr>
          <a:xfrm>
            <a:off x="5453718" y="254436"/>
            <a:ext cx="3475983" cy="463462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59"/>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The Community Distro</a:t>
            </a:r>
            <a:endParaRPr/>
          </a:p>
        </p:txBody>
      </p:sp>
      <p:sp>
        <p:nvSpPr>
          <p:cNvPr id="473" name="Google Shape;473;p59"/>
          <p:cNvSpPr txBox="1">
            <a:spLocks noGrp="1"/>
          </p:cNvSpPr>
          <p:nvPr>
            <p:ph type="body" idx="1"/>
          </p:nvPr>
        </p:nvSpPr>
        <p:spPr>
          <a:xfrm>
            <a:off x="311700" y="1152475"/>
            <a:ext cx="4633500" cy="3416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sz="2400"/>
              <a:t>Could it be our:</a:t>
            </a:r>
            <a:endParaRPr sz="2400"/>
          </a:p>
          <a:p>
            <a:pPr marL="457200" lvl="0" indent="-381000" algn="l" rtl="0">
              <a:spcBef>
                <a:spcPts val="800"/>
              </a:spcBef>
              <a:spcAft>
                <a:spcPts val="0"/>
              </a:spcAft>
              <a:buSzPts val="2400"/>
              <a:buChar char="•"/>
            </a:pPr>
            <a:r>
              <a:rPr lang="en" sz="2400"/>
              <a:t>raw golang binaries (dl.k8s.io)?</a:t>
            </a:r>
            <a:endParaRPr sz="2400"/>
          </a:p>
          <a:p>
            <a:pPr marL="457200" lvl="0" indent="-381000" algn="l" rtl="0">
              <a:spcBef>
                <a:spcPts val="1000"/>
              </a:spcBef>
              <a:spcAft>
                <a:spcPts val="0"/>
              </a:spcAft>
              <a:buSzPts val="2400"/>
              <a:buChar char="•"/>
            </a:pPr>
            <a:r>
              <a:rPr lang="en" sz="2400"/>
              <a:t>containers (k8s.gcr.io)?</a:t>
            </a:r>
            <a:endParaRPr sz="2400"/>
          </a:p>
          <a:p>
            <a:pPr marL="457200" lvl="0" indent="-381000" algn="l" rtl="0">
              <a:spcBef>
                <a:spcPts val="1000"/>
              </a:spcBef>
              <a:spcAft>
                <a:spcPts val="0"/>
              </a:spcAft>
              <a:buSzPts val="2400"/>
              <a:buChar char="•"/>
            </a:pPr>
            <a:r>
              <a:rPr lang="en" sz="2400"/>
              <a:t>apt/yum repos (packages.cloud.google.com)?</a:t>
            </a:r>
            <a:endParaRPr sz="2400"/>
          </a:p>
          <a:p>
            <a:pPr marL="0" lvl="0" indent="0" algn="l" rtl="0">
              <a:spcBef>
                <a:spcPts val="1000"/>
              </a:spcBef>
              <a:spcAft>
                <a:spcPts val="0"/>
              </a:spcAft>
              <a:buNone/>
            </a:pPr>
            <a:endParaRPr sz="2400"/>
          </a:p>
          <a:p>
            <a:pPr marL="0" lvl="0" indent="0" algn="ctr" rtl="0">
              <a:spcBef>
                <a:spcPts val="1000"/>
              </a:spcBef>
              <a:spcAft>
                <a:spcPts val="1000"/>
              </a:spcAft>
              <a:buNone/>
            </a:pPr>
            <a:r>
              <a:rPr lang="en" sz="2400" b="1"/>
              <a:t>"assembly required"</a:t>
            </a:r>
            <a:endParaRPr sz="2400" b="1"/>
          </a:p>
        </p:txBody>
      </p:sp>
      <p:pic>
        <p:nvPicPr>
          <p:cNvPr id="474" name="Google Shape;474;p59"/>
          <p:cNvPicPr preferRelativeResize="0"/>
          <p:nvPr/>
        </p:nvPicPr>
        <p:blipFill>
          <a:blip r:embed="rId3">
            <a:alphaModFix/>
          </a:blip>
          <a:stretch>
            <a:fillRect/>
          </a:stretch>
        </p:blipFill>
        <p:spPr>
          <a:xfrm>
            <a:off x="5453718" y="254436"/>
            <a:ext cx="3475983" cy="463462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60"/>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The Community Distro</a:t>
            </a:r>
            <a:endParaRPr/>
          </a:p>
        </p:txBody>
      </p:sp>
      <p:sp>
        <p:nvSpPr>
          <p:cNvPr id="480" name="Google Shape;480;p60"/>
          <p:cNvSpPr txBox="1">
            <a:spLocks noGrp="1"/>
          </p:cNvSpPr>
          <p:nvPr>
            <p:ph type="body" idx="1"/>
          </p:nvPr>
        </p:nvSpPr>
        <p:spPr>
          <a:xfrm>
            <a:off x="311700" y="1152475"/>
            <a:ext cx="4808100" cy="3416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sz="2400"/>
              <a:t>Could it be:</a:t>
            </a:r>
            <a:endParaRPr sz="2400"/>
          </a:p>
          <a:p>
            <a:pPr marL="457200" lvl="0" indent="-381000" algn="l" rtl="0">
              <a:spcBef>
                <a:spcPts val="800"/>
              </a:spcBef>
              <a:spcAft>
                <a:spcPts val="0"/>
              </a:spcAft>
              <a:buSzPts val="2400"/>
              <a:buChar char="•"/>
            </a:pPr>
            <a:r>
              <a:rPr lang="en" sz="2400"/>
              <a:t>cluster/kube-up.sh?</a:t>
            </a:r>
            <a:endParaRPr sz="2400"/>
          </a:p>
          <a:p>
            <a:pPr marL="457200" lvl="0" indent="-381000" algn="l" rtl="0">
              <a:spcBef>
                <a:spcPts val="1000"/>
              </a:spcBef>
              <a:spcAft>
                <a:spcPts val="1000"/>
              </a:spcAft>
              <a:buSzPts val="2400"/>
              <a:buChar char="•"/>
            </a:pPr>
            <a:r>
              <a:rPr lang="en" sz="2400"/>
              <a:t>kubeadm, kops, kubespray, kind?</a:t>
            </a:r>
            <a:endParaRPr sz="2400"/>
          </a:p>
        </p:txBody>
      </p:sp>
      <p:pic>
        <p:nvPicPr>
          <p:cNvPr id="481" name="Google Shape;481;p60"/>
          <p:cNvPicPr preferRelativeResize="0"/>
          <p:nvPr/>
        </p:nvPicPr>
        <p:blipFill>
          <a:blip r:embed="rId3">
            <a:alphaModFix/>
          </a:blip>
          <a:stretch>
            <a:fillRect/>
          </a:stretch>
        </p:blipFill>
        <p:spPr>
          <a:xfrm>
            <a:off x="5453718" y="254436"/>
            <a:ext cx="3475983" cy="463462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61"/>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The Community Distro</a:t>
            </a:r>
            <a:endParaRPr/>
          </a:p>
        </p:txBody>
      </p:sp>
      <p:sp>
        <p:nvSpPr>
          <p:cNvPr id="487" name="Google Shape;487;p61"/>
          <p:cNvSpPr txBox="1">
            <a:spLocks noGrp="1"/>
          </p:cNvSpPr>
          <p:nvPr>
            <p:ph type="body" idx="1"/>
          </p:nvPr>
        </p:nvSpPr>
        <p:spPr>
          <a:xfrm>
            <a:off x="311699" y="1152475"/>
            <a:ext cx="4912307" cy="3416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sz="2400" dirty="0"/>
              <a:t>Could it be:</a:t>
            </a:r>
            <a:endParaRPr sz="2400" dirty="0"/>
          </a:p>
          <a:p>
            <a:pPr marL="457200" lvl="0" indent="-381000" algn="l" rtl="0">
              <a:spcBef>
                <a:spcPts val="800"/>
              </a:spcBef>
              <a:spcAft>
                <a:spcPts val="0"/>
              </a:spcAft>
              <a:buSzPts val="2400"/>
              <a:buChar char="•"/>
            </a:pPr>
            <a:r>
              <a:rPr lang="en" sz="2400" dirty="0"/>
              <a:t>cluster/</a:t>
            </a:r>
            <a:r>
              <a:rPr lang="en" sz="2400" dirty="0" err="1"/>
              <a:t>kube-up.sh</a:t>
            </a:r>
            <a:r>
              <a:rPr lang="en" sz="2400" dirty="0"/>
              <a:t>?</a:t>
            </a:r>
            <a:endParaRPr sz="2400" dirty="0"/>
          </a:p>
          <a:p>
            <a:pPr marL="457200" lvl="0" indent="-381000" algn="l" rtl="0">
              <a:spcBef>
                <a:spcPts val="1000"/>
              </a:spcBef>
              <a:spcAft>
                <a:spcPts val="0"/>
              </a:spcAft>
              <a:buSzPts val="2400"/>
              <a:buChar char="•"/>
            </a:pPr>
            <a:r>
              <a:rPr lang="en" sz="2400" dirty="0" err="1"/>
              <a:t>kubeadm</a:t>
            </a:r>
            <a:r>
              <a:rPr lang="en" sz="2400" dirty="0"/>
              <a:t>, kops, </a:t>
            </a:r>
            <a:r>
              <a:rPr lang="en" sz="2400" dirty="0" err="1"/>
              <a:t>kubespray</a:t>
            </a:r>
            <a:r>
              <a:rPr lang="en" sz="2400" dirty="0"/>
              <a:t>, kind?</a:t>
            </a:r>
            <a:endParaRPr sz="2400" dirty="0"/>
          </a:p>
          <a:p>
            <a:pPr marL="0" lvl="0" indent="0" algn="l" rtl="0">
              <a:spcBef>
                <a:spcPts val="1000"/>
              </a:spcBef>
              <a:spcAft>
                <a:spcPts val="0"/>
              </a:spcAft>
              <a:buNone/>
            </a:pPr>
            <a:endParaRPr sz="2400" dirty="0"/>
          </a:p>
          <a:p>
            <a:pPr marL="0" lvl="0" indent="0" algn="l" rtl="0">
              <a:spcBef>
                <a:spcPts val="1000"/>
              </a:spcBef>
              <a:spcAft>
                <a:spcPts val="0"/>
              </a:spcAft>
              <a:buNone/>
            </a:pPr>
            <a:endParaRPr sz="2400" dirty="0"/>
          </a:p>
          <a:p>
            <a:pPr marL="0" lvl="0" indent="0" algn="ctr" rtl="0">
              <a:spcBef>
                <a:spcPts val="1000"/>
              </a:spcBef>
              <a:spcAft>
                <a:spcPts val="1000"/>
              </a:spcAft>
              <a:buNone/>
            </a:pPr>
            <a:r>
              <a:rPr lang="en" sz="2400" b="1" dirty="0"/>
              <a:t>"assembly required"</a:t>
            </a:r>
            <a:endParaRPr sz="2400" dirty="0"/>
          </a:p>
        </p:txBody>
      </p:sp>
      <p:pic>
        <p:nvPicPr>
          <p:cNvPr id="488" name="Google Shape;488;p61"/>
          <p:cNvPicPr preferRelativeResize="0"/>
          <p:nvPr/>
        </p:nvPicPr>
        <p:blipFill>
          <a:blip r:embed="rId3">
            <a:alphaModFix/>
          </a:blip>
          <a:stretch>
            <a:fillRect/>
          </a:stretch>
        </p:blipFill>
        <p:spPr>
          <a:xfrm>
            <a:off x="5453718" y="254436"/>
            <a:ext cx="3475983" cy="463462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62"/>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The Community Distro</a:t>
            </a:r>
            <a:endParaRPr/>
          </a:p>
        </p:txBody>
      </p:sp>
      <p:sp>
        <p:nvSpPr>
          <p:cNvPr id="494" name="Google Shape;494;p62"/>
          <p:cNvSpPr txBox="1">
            <a:spLocks noGrp="1"/>
          </p:cNvSpPr>
          <p:nvPr>
            <p:ph type="body" idx="1"/>
          </p:nvPr>
        </p:nvSpPr>
        <p:spPr>
          <a:xfrm>
            <a:off x="311700" y="1152475"/>
            <a:ext cx="6141600" cy="3416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sz="2400"/>
              <a:t>We’re lacking</a:t>
            </a:r>
            <a:endParaRPr sz="2400"/>
          </a:p>
          <a:p>
            <a:pPr marL="457200" lvl="0" indent="-381000" algn="l" rtl="0">
              <a:spcBef>
                <a:spcPts val="800"/>
              </a:spcBef>
              <a:spcAft>
                <a:spcPts val="0"/>
              </a:spcAft>
              <a:buSzPts val="2400"/>
              <a:buChar char="•"/>
            </a:pPr>
            <a:r>
              <a:rPr lang="en" sz="2400"/>
              <a:t>distro build people active in k8s</a:t>
            </a:r>
            <a:endParaRPr sz="2400"/>
          </a:p>
          <a:p>
            <a:pPr marL="457200" lvl="0" indent="-381000" algn="l" rtl="0">
              <a:spcBef>
                <a:spcPts val="1000"/>
              </a:spcBef>
              <a:spcAft>
                <a:spcPts val="0"/>
              </a:spcAft>
              <a:buSzPts val="2400"/>
              <a:buChar char="•"/>
            </a:pPr>
            <a:r>
              <a:rPr lang="en" sz="2400"/>
              <a:t>distro build tools</a:t>
            </a:r>
            <a:endParaRPr sz="2400"/>
          </a:p>
          <a:p>
            <a:pPr marL="457200" lvl="0" indent="-381000" algn="l" rtl="0">
              <a:spcBef>
                <a:spcPts val="1000"/>
              </a:spcBef>
              <a:spcAft>
                <a:spcPts val="0"/>
              </a:spcAft>
              <a:buSzPts val="2400"/>
              <a:buChar char="•"/>
            </a:pPr>
            <a:r>
              <a:rPr lang="en" sz="2400"/>
              <a:t>distro derivation model &amp; tools</a:t>
            </a:r>
            <a:endParaRPr sz="2400"/>
          </a:p>
          <a:p>
            <a:pPr marL="457200" lvl="0" indent="-381000" algn="l" rtl="0">
              <a:spcBef>
                <a:spcPts val="1000"/>
              </a:spcBef>
              <a:spcAft>
                <a:spcPts val="1000"/>
              </a:spcAft>
              <a:buSzPts val="2400"/>
              <a:buChar char="•"/>
            </a:pPr>
            <a:r>
              <a:rPr lang="en" sz="2400"/>
              <a:t>cross-component dependency management</a:t>
            </a:r>
            <a:endParaRPr sz="2400"/>
          </a:p>
        </p:txBody>
      </p:sp>
      <p:pic>
        <p:nvPicPr>
          <p:cNvPr id="495" name="Google Shape;495;p62"/>
          <p:cNvPicPr preferRelativeResize="0"/>
          <p:nvPr/>
        </p:nvPicPr>
        <p:blipFill rotWithShape="1">
          <a:blip r:embed="rId3">
            <a:alphaModFix/>
          </a:blip>
          <a:srcRect r="14221"/>
          <a:stretch/>
        </p:blipFill>
        <p:spPr>
          <a:xfrm>
            <a:off x="6609800" y="128875"/>
            <a:ext cx="2359574" cy="48857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63"/>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The Community Distro</a:t>
            </a:r>
            <a:endParaRPr/>
          </a:p>
        </p:txBody>
      </p:sp>
      <p:sp>
        <p:nvSpPr>
          <p:cNvPr id="501" name="Google Shape;501;p63"/>
          <p:cNvSpPr txBox="1">
            <a:spLocks noGrp="1"/>
          </p:cNvSpPr>
          <p:nvPr>
            <p:ph type="body" idx="1"/>
          </p:nvPr>
        </p:nvSpPr>
        <p:spPr>
          <a:xfrm>
            <a:off x="311700" y="1770075"/>
            <a:ext cx="6141600" cy="25923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sz="2400"/>
              <a:t>Community distro value:</a:t>
            </a:r>
            <a:endParaRPr sz="2400"/>
          </a:p>
          <a:p>
            <a:pPr marL="0" lvl="0" indent="0" algn="r" rtl="0">
              <a:spcBef>
                <a:spcPts val="1000"/>
              </a:spcBef>
              <a:spcAft>
                <a:spcPts val="0"/>
              </a:spcAft>
              <a:buNone/>
            </a:pPr>
            <a:r>
              <a:rPr lang="en" sz="2400"/>
              <a:t>generic, amortized dev/test/support</a:t>
            </a:r>
            <a:endParaRPr sz="2400"/>
          </a:p>
          <a:p>
            <a:pPr marL="0" lvl="0" indent="0" algn="l" rtl="0">
              <a:spcBef>
                <a:spcPts val="1000"/>
              </a:spcBef>
              <a:spcAft>
                <a:spcPts val="0"/>
              </a:spcAft>
              <a:buNone/>
            </a:pPr>
            <a:endParaRPr sz="2400"/>
          </a:p>
          <a:p>
            <a:pPr marL="0" lvl="0" indent="0" algn="l" rtl="0">
              <a:spcBef>
                <a:spcPts val="1000"/>
              </a:spcBef>
              <a:spcAft>
                <a:spcPts val="0"/>
              </a:spcAft>
              <a:buNone/>
            </a:pPr>
            <a:r>
              <a:rPr lang="en" sz="2400"/>
              <a:t>Vendor distros differentiate:</a:t>
            </a:r>
            <a:endParaRPr sz="2400"/>
          </a:p>
          <a:p>
            <a:pPr marL="0" lvl="0" indent="0" algn="r" rtl="0">
              <a:spcBef>
                <a:spcPts val="1000"/>
              </a:spcBef>
              <a:spcAft>
                <a:spcPts val="1000"/>
              </a:spcAft>
              <a:buNone/>
            </a:pPr>
            <a:r>
              <a:rPr lang="en" sz="2400"/>
              <a:t>purpose built, opinionated assembly</a:t>
            </a:r>
            <a:endParaRPr sz="2400"/>
          </a:p>
        </p:txBody>
      </p:sp>
      <p:pic>
        <p:nvPicPr>
          <p:cNvPr id="502" name="Google Shape;502;p63"/>
          <p:cNvPicPr preferRelativeResize="0"/>
          <p:nvPr/>
        </p:nvPicPr>
        <p:blipFill rotWithShape="1">
          <a:blip r:embed="rId3">
            <a:alphaModFix/>
          </a:blip>
          <a:srcRect r="14221"/>
          <a:stretch/>
        </p:blipFill>
        <p:spPr>
          <a:xfrm>
            <a:off x="6609800" y="128875"/>
            <a:ext cx="2359574" cy="48857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64"/>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The Community Distro</a:t>
            </a:r>
            <a:endParaRPr/>
          </a:p>
        </p:txBody>
      </p:sp>
      <p:sp>
        <p:nvSpPr>
          <p:cNvPr id="508" name="Google Shape;508;p64"/>
          <p:cNvSpPr txBox="1">
            <a:spLocks noGrp="1"/>
          </p:cNvSpPr>
          <p:nvPr>
            <p:ph type="body" idx="1"/>
          </p:nvPr>
        </p:nvSpPr>
        <p:spPr>
          <a:xfrm>
            <a:off x="311700" y="1397000"/>
            <a:ext cx="5451000" cy="29655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Clr>
                <a:schemeClr val="dk1"/>
              </a:buClr>
              <a:buSzPts val="1100"/>
              <a:buFont typeface="Arial"/>
              <a:buNone/>
            </a:pPr>
            <a:r>
              <a:rPr lang="en" sz="2400"/>
              <a:t>Work is happening toward a stronger idea of a common upstream core, a reference community distribution of Kubernetes.</a:t>
            </a:r>
            <a:endParaRPr sz="2400"/>
          </a:p>
          <a:p>
            <a:pPr marL="0" lvl="0" indent="0" algn="l" rtl="0">
              <a:spcBef>
                <a:spcPts val="1000"/>
              </a:spcBef>
              <a:spcAft>
                <a:spcPts val="0"/>
              </a:spcAft>
              <a:buClr>
                <a:schemeClr val="dk1"/>
              </a:buClr>
              <a:buSzPts val="1100"/>
              <a:buFont typeface="Arial"/>
              <a:buNone/>
            </a:pPr>
            <a:endParaRPr sz="2400"/>
          </a:p>
          <a:p>
            <a:pPr marL="914400" lvl="0" indent="-381000" algn="l" rtl="0">
              <a:spcBef>
                <a:spcPts val="1000"/>
              </a:spcBef>
              <a:spcAft>
                <a:spcPts val="0"/>
              </a:spcAft>
              <a:buSzPts val="2400"/>
              <a:buChar char="•"/>
            </a:pPr>
            <a:r>
              <a:rPr lang="en" sz="2400"/>
              <a:t>SIG Release</a:t>
            </a:r>
            <a:endParaRPr sz="2400"/>
          </a:p>
          <a:p>
            <a:pPr marL="914400" lvl="0" indent="-381000" algn="l" rtl="0">
              <a:spcBef>
                <a:spcPts val="0"/>
              </a:spcBef>
              <a:spcAft>
                <a:spcPts val="0"/>
              </a:spcAft>
              <a:buSzPts val="2400"/>
              <a:buChar char="•"/>
            </a:pPr>
            <a:r>
              <a:rPr lang="en" sz="2400"/>
              <a:t>SIG Testing</a:t>
            </a:r>
            <a:endParaRPr sz="2400"/>
          </a:p>
          <a:p>
            <a:pPr marL="914400" lvl="0" indent="-381000" algn="l" rtl="0">
              <a:spcBef>
                <a:spcPts val="0"/>
              </a:spcBef>
              <a:spcAft>
                <a:spcPts val="0"/>
              </a:spcAft>
              <a:buSzPts val="2400"/>
              <a:buChar char="•"/>
            </a:pPr>
            <a:r>
              <a:rPr lang="en" sz="2400"/>
              <a:t>WG K8s Infra</a:t>
            </a:r>
            <a:endParaRPr sz="2400"/>
          </a:p>
          <a:p>
            <a:pPr marL="914400" lvl="0" indent="-381000" algn="l" rtl="0">
              <a:spcBef>
                <a:spcPts val="0"/>
              </a:spcBef>
              <a:spcAft>
                <a:spcPts val="0"/>
              </a:spcAft>
              <a:buSzPts val="2400"/>
              <a:buChar char="•"/>
            </a:pPr>
            <a:r>
              <a:rPr lang="en" sz="2400"/>
              <a:t>WG LTS</a:t>
            </a:r>
            <a:endParaRPr sz="2400"/>
          </a:p>
        </p:txBody>
      </p:sp>
      <p:pic>
        <p:nvPicPr>
          <p:cNvPr id="509" name="Google Shape;509;p64"/>
          <p:cNvPicPr preferRelativeResize="0"/>
          <p:nvPr/>
        </p:nvPicPr>
        <p:blipFill rotWithShape="1">
          <a:blip r:embed="rId3">
            <a:alphaModFix/>
          </a:blip>
          <a:srcRect r="14221"/>
          <a:stretch/>
        </p:blipFill>
        <p:spPr>
          <a:xfrm>
            <a:off x="6609800" y="128875"/>
            <a:ext cx="2359574" cy="4885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Kubernetes is the Linux of the Cloud</a:t>
            </a:r>
            <a:endParaRPr/>
          </a:p>
        </p:txBody>
      </p:sp>
      <p:pic>
        <p:nvPicPr>
          <p:cNvPr id="108" name="Google Shape;108;p20"/>
          <p:cNvPicPr preferRelativeResize="0"/>
          <p:nvPr/>
        </p:nvPicPr>
        <p:blipFill rotWithShape="1">
          <a:blip r:embed="rId3">
            <a:alphaModFix/>
          </a:blip>
          <a:srcRect t="15574" b="19532"/>
          <a:stretch/>
        </p:blipFill>
        <p:spPr>
          <a:xfrm>
            <a:off x="628650" y="1460925"/>
            <a:ext cx="7659203" cy="3312643"/>
          </a:xfrm>
          <a:prstGeom prst="rect">
            <a:avLst/>
          </a:prstGeom>
          <a:noFill/>
          <a:ln>
            <a:noFill/>
          </a:ln>
        </p:spPr>
      </p:pic>
      <p:pic>
        <p:nvPicPr>
          <p:cNvPr id="109" name="Google Shape;109;p20"/>
          <p:cNvPicPr preferRelativeResize="0"/>
          <p:nvPr/>
        </p:nvPicPr>
        <p:blipFill>
          <a:blip r:embed="rId4">
            <a:alphaModFix/>
          </a:blip>
          <a:stretch>
            <a:fillRect/>
          </a:stretch>
        </p:blipFill>
        <p:spPr>
          <a:xfrm rot="-932195">
            <a:off x="2017840" y="3598195"/>
            <a:ext cx="828016" cy="80338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65"/>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endParaRPr/>
          </a:p>
          <a:p>
            <a:pPr marL="0" lvl="0" indent="0" algn="l" rtl="0">
              <a:spcBef>
                <a:spcPts val="800"/>
              </a:spcBef>
              <a:spcAft>
                <a:spcPts val="0"/>
              </a:spcAft>
              <a:buNone/>
            </a:pPr>
            <a:r>
              <a:rPr lang="en"/>
              <a:t>With that backdrop, here’s Stephen…</a:t>
            </a:r>
            <a:endParaRPr/>
          </a:p>
          <a:p>
            <a:pPr marL="0" lvl="0" indent="0" algn="l" rtl="0">
              <a:spcBef>
                <a:spcPts val="800"/>
              </a:spcBef>
              <a:spcAft>
                <a:spcPts val="0"/>
              </a:spcAft>
              <a:buNone/>
            </a:pPr>
            <a:endParaRPr/>
          </a:p>
          <a:p>
            <a:pPr marL="0" lvl="0" indent="0" algn="l" rtl="0">
              <a:spcBef>
                <a:spcPts val="800"/>
              </a:spcBef>
              <a:spcAft>
                <a:spcPts val="0"/>
              </a:spcAft>
              <a:buNone/>
            </a:pPr>
            <a:r>
              <a:rPr lang="en"/>
              <a:t>To talk about some of our recent activities around Release Engineering</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66"/>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People</a:t>
            </a:r>
            <a:endParaRPr/>
          </a:p>
        </p:txBody>
      </p:sp>
      <p:sp>
        <p:nvSpPr>
          <p:cNvPr id="520" name="Google Shape;520;p66"/>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a:t>Build a team of brilliant people, aligned on the task at hand</a:t>
            </a:r>
            <a:endParaRPr/>
          </a:p>
          <a:p>
            <a:pPr marL="0" lvl="0" indent="0" algn="l" rtl="0">
              <a:spcBef>
                <a:spcPts val="800"/>
              </a:spcBef>
              <a:spcAft>
                <a:spcPts val="0"/>
              </a:spcAft>
              <a:buNone/>
            </a:pPr>
            <a:br>
              <a:rPr lang="en"/>
            </a:br>
            <a:r>
              <a:rPr lang="en"/>
              <a:t>Release Managers group</a:t>
            </a:r>
            <a:endParaRPr/>
          </a:p>
          <a:p>
            <a:pPr marL="457200" lvl="0" indent="-361950" algn="l" rtl="0">
              <a:spcBef>
                <a:spcPts val="800"/>
              </a:spcBef>
              <a:spcAft>
                <a:spcPts val="0"/>
              </a:spcAft>
              <a:buSzPts val="2100"/>
              <a:buChar char="•"/>
            </a:pPr>
            <a:r>
              <a:rPr lang="en"/>
              <a:t>Patch Release Team</a:t>
            </a:r>
            <a:endParaRPr/>
          </a:p>
          <a:p>
            <a:pPr marL="457200" lvl="0" indent="-361950" algn="l" rtl="0">
              <a:spcBef>
                <a:spcPts val="0"/>
              </a:spcBef>
              <a:spcAft>
                <a:spcPts val="0"/>
              </a:spcAft>
              <a:buSzPts val="2100"/>
              <a:buChar char="•"/>
            </a:pPr>
            <a:r>
              <a:rPr lang="en"/>
              <a:t>Branch Managers</a:t>
            </a:r>
            <a:endParaRPr/>
          </a:p>
          <a:p>
            <a:pPr marL="457200" lvl="0" indent="-361950" algn="l" rtl="0">
              <a:spcBef>
                <a:spcPts val="0"/>
              </a:spcBef>
              <a:spcAft>
                <a:spcPts val="0"/>
              </a:spcAft>
              <a:buSzPts val="2100"/>
              <a:buChar char="•"/>
            </a:pPr>
            <a:r>
              <a:rPr lang="en"/>
              <a:t>Release Manager Associates</a:t>
            </a:r>
            <a:endParaRPr/>
          </a:p>
          <a:p>
            <a:pPr marL="457200" lvl="0" indent="-361950" algn="l" rtl="0">
              <a:spcBef>
                <a:spcPts val="0"/>
              </a:spcBef>
              <a:spcAft>
                <a:spcPts val="0"/>
              </a:spcAft>
              <a:buSzPts val="2100"/>
              <a:buChar char="•"/>
            </a:pPr>
            <a:r>
              <a:rPr lang="en"/>
              <a:t>Build Admins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67"/>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Process</a:t>
            </a:r>
            <a:endParaRPr/>
          </a:p>
        </p:txBody>
      </p:sp>
      <p:sp>
        <p:nvSpPr>
          <p:cNvPr id="526" name="Google Shape;526;p67"/>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a:t>Establish a set of guidelines to build, stage, and release Kubernetes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68"/>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Tools</a:t>
            </a:r>
            <a:endParaRPr/>
          </a:p>
        </p:txBody>
      </p:sp>
      <p:sp>
        <p:nvSpPr>
          <p:cNvPr id="532" name="Google Shape;532;p68"/>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a:t>Rip and replace the existing toolset... safely.</a:t>
            </a:r>
            <a:endParaRPr/>
          </a:p>
          <a:p>
            <a:pPr marL="0" lvl="0" indent="0" algn="l" rtl="0">
              <a:spcBef>
                <a:spcPts val="800"/>
              </a:spcBef>
              <a:spcAft>
                <a:spcPts val="0"/>
              </a:spcAft>
              <a:buNone/>
            </a:pPr>
            <a:endParaRPr/>
          </a:p>
          <a:p>
            <a:pPr marL="0" lvl="0" indent="0" algn="l" rtl="0">
              <a:spcBef>
                <a:spcPts val="800"/>
              </a:spcBef>
              <a:spcAft>
                <a:spcPts val="0"/>
              </a:spcAft>
              <a:buNone/>
            </a:pPr>
            <a:r>
              <a:rPr lang="en"/>
              <a:t>krel - </a:t>
            </a:r>
            <a:r>
              <a:rPr lang="en" b="1"/>
              <a:t>K</a:t>
            </a:r>
            <a:r>
              <a:rPr lang="en"/>
              <a:t>ubernetes </a:t>
            </a:r>
            <a:r>
              <a:rPr lang="en" b="1"/>
              <a:t>Rel</a:t>
            </a:r>
            <a:r>
              <a:rPr lang="en"/>
              <a:t>ease toolbox</a:t>
            </a:r>
            <a:endParaRPr/>
          </a:p>
          <a:p>
            <a:pPr marL="0" lvl="0" indent="0" algn="l" rtl="0">
              <a:spcBef>
                <a:spcPts val="800"/>
              </a:spcBef>
              <a:spcAft>
                <a:spcPts val="0"/>
              </a:spcAft>
              <a:buNone/>
            </a:pPr>
            <a:r>
              <a:rPr lang="en"/>
              <a:t>kubepkg - create deb/rpm packages based on Kubernetes project binaries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1"/>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Kubernetes is the Linux of the Cloud</a:t>
            </a:r>
            <a:endParaRPr/>
          </a:p>
        </p:txBody>
      </p:sp>
      <p:pic>
        <p:nvPicPr>
          <p:cNvPr id="115" name="Google Shape;115;p21"/>
          <p:cNvPicPr preferRelativeResize="0"/>
          <p:nvPr/>
        </p:nvPicPr>
        <p:blipFill rotWithShape="1">
          <a:blip r:embed="rId3">
            <a:alphaModFix/>
          </a:blip>
          <a:srcRect t="15574" b="19532"/>
          <a:stretch/>
        </p:blipFill>
        <p:spPr>
          <a:xfrm>
            <a:off x="628650" y="1460925"/>
            <a:ext cx="7659203" cy="3312643"/>
          </a:xfrm>
          <a:prstGeom prst="rect">
            <a:avLst/>
          </a:prstGeom>
          <a:noFill/>
          <a:ln>
            <a:noFill/>
          </a:ln>
        </p:spPr>
      </p:pic>
      <p:pic>
        <p:nvPicPr>
          <p:cNvPr id="116" name="Google Shape;116;p21"/>
          <p:cNvPicPr preferRelativeResize="0"/>
          <p:nvPr/>
        </p:nvPicPr>
        <p:blipFill>
          <a:blip r:embed="rId4">
            <a:alphaModFix/>
          </a:blip>
          <a:stretch>
            <a:fillRect/>
          </a:stretch>
        </p:blipFill>
        <p:spPr>
          <a:xfrm rot="-932195">
            <a:off x="2017840" y="3598195"/>
            <a:ext cx="828016" cy="803386"/>
          </a:xfrm>
          <a:prstGeom prst="rect">
            <a:avLst/>
          </a:prstGeom>
          <a:noFill/>
          <a:ln>
            <a:noFill/>
          </a:ln>
        </p:spPr>
      </p:pic>
      <p:pic>
        <p:nvPicPr>
          <p:cNvPr id="117" name="Google Shape;117;p21"/>
          <p:cNvPicPr preferRelativeResize="0"/>
          <p:nvPr/>
        </p:nvPicPr>
        <p:blipFill>
          <a:blip r:embed="rId5">
            <a:alphaModFix/>
          </a:blip>
          <a:stretch>
            <a:fillRect/>
          </a:stretch>
        </p:blipFill>
        <p:spPr>
          <a:xfrm rot="1511005">
            <a:off x="7033250" y="2233575"/>
            <a:ext cx="762000" cy="879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2"/>
          <p:cNvSpPr txBox="1">
            <a:spLocks noGrp="1"/>
          </p:cNvSpPr>
          <p:nvPr>
            <p:ph type="title"/>
          </p:nvPr>
        </p:nvSpPr>
        <p:spPr>
          <a:xfrm>
            <a:off x="629841"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What is Kubernetes</a:t>
            </a:r>
            <a:endParaRPr/>
          </a:p>
        </p:txBody>
      </p:sp>
      <p:sp>
        <p:nvSpPr>
          <p:cNvPr id="123" name="Google Shape;123;p22"/>
          <p:cNvSpPr txBox="1">
            <a:spLocks noGrp="1"/>
          </p:cNvSpPr>
          <p:nvPr>
            <p:ph type="body" idx="1"/>
          </p:nvPr>
        </p:nvSpPr>
        <p:spPr>
          <a:xfrm>
            <a:off x="629841" y="1260872"/>
            <a:ext cx="3868200" cy="618000"/>
          </a:xfrm>
          <a:prstGeom prst="rect">
            <a:avLst/>
          </a:prstGeom>
        </p:spPr>
        <p:txBody>
          <a:bodyPr spcFirstLastPara="1" wrap="square" lIns="68575" tIns="34275" rIns="68575" bIns="34275" anchor="b" anchorCtr="0">
            <a:noAutofit/>
          </a:bodyPr>
          <a:lstStyle/>
          <a:p>
            <a:pPr marL="0" lvl="0" indent="0" algn="l" rtl="0">
              <a:spcBef>
                <a:spcPts val="800"/>
              </a:spcBef>
              <a:spcAft>
                <a:spcPts val="0"/>
              </a:spcAft>
              <a:buNone/>
            </a:pPr>
            <a:r>
              <a:rPr lang="en"/>
              <a:t>Kubernetes</a:t>
            </a:r>
            <a:endParaRPr/>
          </a:p>
        </p:txBody>
      </p:sp>
      <p:sp>
        <p:nvSpPr>
          <p:cNvPr id="124" name="Google Shape;124;p22"/>
          <p:cNvSpPr txBox="1">
            <a:spLocks noGrp="1"/>
          </p:cNvSpPr>
          <p:nvPr>
            <p:ph type="body" idx="2"/>
          </p:nvPr>
        </p:nvSpPr>
        <p:spPr>
          <a:xfrm>
            <a:off x="629841" y="1878806"/>
            <a:ext cx="3868200" cy="2763300"/>
          </a:xfrm>
          <a:prstGeom prst="rect">
            <a:avLst/>
          </a:prstGeom>
        </p:spPr>
        <p:txBody>
          <a:bodyPr spcFirstLastPara="1" wrap="square" lIns="68575" tIns="34275" rIns="68575" bIns="34275" anchor="t" anchorCtr="0">
            <a:noAutofit/>
          </a:bodyPr>
          <a:lstStyle/>
          <a:p>
            <a:pPr marL="457200" lvl="0" indent="-298450" algn="l" rtl="0">
              <a:spcBef>
                <a:spcPts val="800"/>
              </a:spcBef>
              <a:spcAft>
                <a:spcPts val="0"/>
              </a:spcAft>
              <a:buSzPts val="1100"/>
              <a:buChar char="•"/>
            </a:pPr>
            <a:r>
              <a:rPr lang="en" sz="1800"/>
              <a:t>large, open developer community</a:t>
            </a:r>
            <a:endParaRPr sz="1800"/>
          </a:p>
          <a:p>
            <a:pPr marL="457200" lvl="0" indent="-298450" algn="l" rtl="0">
              <a:spcBef>
                <a:spcPts val="1000"/>
              </a:spcBef>
              <a:spcAft>
                <a:spcPts val="0"/>
              </a:spcAft>
              <a:buSzPts val="1100"/>
              <a:buChar char="•"/>
            </a:pPr>
            <a:r>
              <a:rPr lang="en" sz="1800"/>
              <a:t>monolithic core</a:t>
            </a:r>
            <a:endParaRPr sz="1800"/>
          </a:p>
          <a:p>
            <a:pPr marL="457200" lvl="0" indent="-298450" algn="l" rtl="0">
              <a:spcBef>
                <a:spcPts val="1000"/>
              </a:spcBef>
              <a:spcAft>
                <a:spcPts val="0"/>
              </a:spcAft>
              <a:buSzPts val="1100"/>
              <a:buChar char="•"/>
            </a:pPr>
            <a:r>
              <a:rPr lang="en" sz="1800"/>
              <a:t>core is a commodity</a:t>
            </a:r>
            <a:endParaRPr sz="1800"/>
          </a:p>
          <a:p>
            <a:pPr marL="457200" lvl="0" indent="-298450" algn="l" rtl="0">
              <a:spcBef>
                <a:spcPts val="1000"/>
              </a:spcBef>
              <a:spcAft>
                <a:spcPts val="0"/>
              </a:spcAft>
              <a:buSzPts val="1100"/>
              <a:buChar char="•"/>
            </a:pPr>
            <a:r>
              <a:rPr lang="en" sz="1800"/>
              <a:t>millions of lines of code</a:t>
            </a:r>
            <a:endParaRPr sz="1800"/>
          </a:p>
          <a:p>
            <a:pPr marL="457200" lvl="0" indent="-298450" algn="l" rtl="0">
              <a:spcBef>
                <a:spcPts val="1000"/>
              </a:spcBef>
              <a:spcAft>
                <a:spcPts val="0"/>
              </a:spcAft>
              <a:buSzPts val="1100"/>
              <a:buChar char="•"/>
            </a:pPr>
            <a:r>
              <a:rPr lang="en" sz="1800"/>
              <a:t>core requires other independent out-of-core components</a:t>
            </a:r>
            <a:endParaRPr sz="1800"/>
          </a:p>
          <a:p>
            <a:pPr marL="457200" lvl="0" indent="-298450" algn="l" rtl="0">
              <a:spcBef>
                <a:spcPts val="1000"/>
              </a:spcBef>
              <a:spcAft>
                <a:spcPts val="1000"/>
              </a:spcAft>
              <a:buSzPts val="1100"/>
              <a:buChar char="•"/>
            </a:pPr>
            <a:r>
              <a:rPr lang="en" sz="1800"/>
              <a:t>opinionated distributions</a:t>
            </a:r>
            <a:endParaRPr sz="1800"/>
          </a:p>
        </p:txBody>
      </p:sp>
      <p:pic>
        <p:nvPicPr>
          <p:cNvPr id="125" name="Google Shape;125;p22"/>
          <p:cNvPicPr preferRelativeResize="0"/>
          <p:nvPr/>
        </p:nvPicPr>
        <p:blipFill>
          <a:blip r:embed="rId3">
            <a:alphaModFix/>
          </a:blip>
          <a:stretch>
            <a:fillRect/>
          </a:stretch>
        </p:blipFill>
        <p:spPr>
          <a:xfrm>
            <a:off x="5566291" y="1878880"/>
            <a:ext cx="2182626" cy="21177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629841"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What is Linux</a:t>
            </a:r>
            <a:endParaRPr/>
          </a:p>
        </p:txBody>
      </p:sp>
      <p:sp>
        <p:nvSpPr>
          <p:cNvPr id="131" name="Google Shape;131;p23"/>
          <p:cNvSpPr txBox="1">
            <a:spLocks noGrp="1"/>
          </p:cNvSpPr>
          <p:nvPr>
            <p:ph type="body" idx="3"/>
          </p:nvPr>
        </p:nvSpPr>
        <p:spPr>
          <a:xfrm>
            <a:off x="4629150" y="1260872"/>
            <a:ext cx="3887400" cy="618000"/>
          </a:xfrm>
          <a:prstGeom prst="rect">
            <a:avLst/>
          </a:prstGeom>
        </p:spPr>
        <p:txBody>
          <a:bodyPr spcFirstLastPara="1" wrap="square" lIns="68575" tIns="34275" rIns="68575" bIns="34275" anchor="b" anchorCtr="0">
            <a:noAutofit/>
          </a:bodyPr>
          <a:lstStyle/>
          <a:p>
            <a:pPr marL="0" lvl="0" indent="0" algn="l" rtl="0">
              <a:spcBef>
                <a:spcPts val="800"/>
              </a:spcBef>
              <a:spcAft>
                <a:spcPts val="0"/>
              </a:spcAft>
              <a:buNone/>
            </a:pPr>
            <a:r>
              <a:rPr lang="en"/>
              <a:t>Linux</a:t>
            </a:r>
            <a:endParaRPr/>
          </a:p>
        </p:txBody>
      </p:sp>
      <p:sp>
        <p:nvSpPr>
          <p:cNvPr id="132" name="Google Shape;132;p23"/>
          <p:cNvSpPr txBox="1">
            <a:spLocks noGrp="1"/>
          </p:cNvSpPr>
          <p:nvPr>
            <p:ph type="body" idx="4"/>
          </p:nvPr>
        </p:nvSpPr>
        <p:spPr>
          <a:xfrm>
            <a:off x="4629150" y="1878806"/>
            <a:ext cx="3887400" cy="2763300"/>
          </a:xfrm>
          <a:prstGeom prst="rect">
            <a:avLst/>
          </a:prstGeom>
        </p:spPr>
        <p:txBody>
          <a:bodyPr spcFirstLastPara="1" wrap="square" lIns="68575" tIns="34275" rIns="68575" bIns="34275" anchor="t" anchorCtr="0">
            <a:noAutofit/>
          </a:bodyPr>
          <a:lstStyle/>
          <a:p>
            <a:pPr marL="457200" lvl="0" indent="-298450" algn="l" rtl="0">
              <a:spcBef>
                <a:spcPts val="800"/>
              </a:spcBef>
              <a:spcAft>
                <a:spcPts val="0"/>
              </a:spcAft>
              <a:buSzPts val="1100"/>
              <a:buChar char="•"/>
            </a:pPr>
            <a:r>
              <a:rPr lang="en" sz="1800"/>
              <a:t>large, open developer community</a:t>
            </a:r>
            <a:endParaRPr sz="1800"/>
          </a:p>
          <a:p>
            <a:pPr marL="457200" lvl="0" indent="-298450" algn="l" rtl="0">
              <a:spcBef>
                <a:spcPts val="1000"/>
              </a:spcBef>
              <a:spcAft>
                <a:spcPts val="0"/>
              </a:spcAft>
              <a:buSzPts val="1100"/>
              <a:buChar char="•"/>
            </a:pPr>
            <a:r>
              <a:rPr lang="en" sz="1800"/>
              <a:t>monolithic core</a:t>
            </a:r>
            <a:endParaRPr sz="1800"/>
          </a:p>
          <a:p>
            <a:pPr marL="457200" lvl="0" indent="-298450" algn="l" rtl="0">
              <a:spcBef>
                <a:spcPts val="1000"/>
              </a:spcBef>
              <a:spcAft>
                <a:spcPts val="0"/>
              </a:spcAft>
              <a:buSzPts val="1100"/>
              <a:buChar char="•"/>
            </a:pPr>
            <a:r>
              <a:rPr lang="en" sz="1800"/>
              <a:t>core is a commodity</a:t>
            </a:r>
            <a:endParaRPr sz="1800"/>
          </a:p>
          <a:p>
            <a:pPr marL="457200" lvl="0" indent="-298450" algn="l" rtl="0">
              <a:spcBef>
                <a:spcPts val="1000"/>
              </a:spcBef>
              <a:spcAft>
                <a:spcPts val="0"/>
              </a:spcAft>
              <a:buSzPts val="1100"/>
              <a:buChar char="•"/>
            </a:pPr>
            <a:r>
              <a:rPr lang="en" sz="1800"/>
              <a:t>millions of lines of code</a:t>
            </a:r>
            <a:endParaRPr sz="1800"/>
          </a:p>
          <a:p>
            <a:pPr marL="457200" lvl="0" indent="-298450" algn="l" rtl="0">
              <a:spcBef>
                <a:spcPts val="1000"/>
              </a:spcBef>
              <a:spcAft>
                <a:spcPts val="0"/>
              </a:spcAft>
              <a:buSzPts val="1100"/>
              <a:buChar char="•"/>
            </a:pPr>
            <a:r>
              <a:rPr lang="en" sz="1800"/>
              <a:t>core requires other independent out-of-core components</a:t>
            </a:r>
            <a:endParaRPr sz="1800"/>
          </a:p>
          <a:p>
            <a:pPr marL="457200" lvl="0" indent="-298450" algn="l" rtl="0">
              <a:spcBef>
                <a:spcPts val="1000"/>
              </a:spcBef>
              <a:spcAft>
                <a:spcPts val="1000"/>
              </a:spcAft>
              <a:buSzPts val="1100"/>
              <a:buChar char="•"/>
            </a:pPr>
            <a:r>
              <a:rPr lang="en" sz="1800"/>
              <a:t>opinionated distributions</a:t>
            </a:r>
            <a:endParaRPr/>
          </a:p>
        </p:txBody>
      </p:sp>
      <p:pic>
        <p:nvPicPr>
          <p:cNvPr id="133" name="Google Shape;133;p23"/>
          <p:cNvPicPr preferRelativeResize="0"/>
          <p:nvPr/>
        </p:nvPicPr>
        <p:blipFill>
          <a:blip r:embed="rId3">
            <a:alphaModFix/>
          </a:blip>
          <a:stretch>
            <a:fillRect/>
          </a:stretch>
        </p:blipFill>
        <p:spPr>
          <a:xfrm>
            <a:off x="1360475" y="1878800"/>
            <a:ext cx="1938625" cy="2236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4"/>
          <p:cNvSpPr txBox="1">
            <a:spLocks noGrp="1"/>
          </p:cNvSpPr>
          <p:nvPr>
            <p:ph type="body" idx="1"/>
          </p:nvPr>
        </p:nvSpPr>
        <p:spPr>
          <a:xfrm>
            <a:off x="629841" y="1260872"/>
            <a:ext cx="3868200" cy="618000"/>
          </a:xfrm>
          <a:prstGeom prst="rect">
            <a:avLst/>
          </a:prstGeom>
        </p:spPr>
        <p:txBody>
          <a:bodyPr spcFirstLastPara="1" wrap="square" lIns="68575" tIns="34275" rIns="68575" bIns="34275" anchor="b" anchorCtr="0">
            <a:noAutofit/>
          </a:bodyPr>
          <a:lstStyle/>
          <a:p>
            <a:pPr marL="0" lvl="0" indent="0" algn="l" rtl="0">
              <a:spcBef>
                <a:spcPts val="800"/>
              </a:spcBef>
              <a:spcAft>
                <a:spcPts val="0"/>
              </a:spcAft>
              <a:buNone/>
            </a:pPr>
            <a:r>
              <a:rPr lang="en"/>
              <a:t>Kubernetes</a:t>
            </a:r>
            <a:endParaRPr/>
          </a:p>
        </p:txBody>
      </p:sp>
      <p:sp>
        <p:nvSpPr>
          <p:cNvPr id="139" name="Google Shape;139;p24"/>
          <p:cNvSpPr txBox="1">
            <a:spLocks noGrp="1"/>
          </p:cNvSpPr>
          <p:nvPr>
            <p:ph type="body" idx="2"/>
          </p:nvPr>
        </p:nvSpPr>
        <p:spPr>
          <a:xfrm>
            <a:off x="629841" y="1878806"/>
            <a:ext cx="3868200" cy="2763300"/>
          </a:xfrm>
          <a:prstGeom prst="rect">
            <a:avLst/>
          </a:prstGeom>
        </p:spPr>
        <p:txBody>
          <a:bodyPr spcFirstLastPara="1" wrap="square" lIns="68575" tIns="34275" rIns="68575" bIns="34275" anchor="t" anchorCtr="0">
            <a:noAutofit/>
          </a:bodyPr>
          <a:lstStyle/>
          <a:p>
            <a:pPr marL="457200" lvl="0" indent="-298450" algn="l" rtl="0">
              <a:spcBef>
                <a:spcPts val="800"/>
              </a:spcBef>
              <a:spcAft>
                <a:spcPts val="0"/>
              </a:spcAft>
              <a:buSzPts val="1100"/>
              <a:buChar char="•"/>
            </a:pPr>
            <a:r>
              <a:rPr lang="en" sz="1800"/>
              <a:t>large, open developer community</a:t>
            </a:r>
            <a:endParaRPr sz="1800"/>
          </a:p>
          <a:p>
            <a:pPr marL="457200" lvl="0" indent="-298450" algn="l" rtl="0">
              <a:spcBef>
                <a:spcPts val="1000"/>
              </a:spcBef>
              <a:spcAft>
                <a:spcPts val="0"/>
              </a:spcAft>
              <a:buSzPts val="1100"/>
              <a:buChar char="•"/>
            </a:pPr>
            <a:r>
              <a:rPr lang="en" sz="1800"/>
              <a:t>monolithic core</a:t>
            </a:r>
            <a:endParaRPr sz="1800"/>
          </a:p>
          <a:p>
            <a:pPr marL="457200" lvl="0" indent="-298450" algn="l" rtl="0">
              <a:spcBef>
                <a:spcPts val="1000"/>
              </a:spcBef>
              <a:spcAft>
                <a:spcPts val="0"/>
              </a:spcAft>
              <a:buSzPts val="1100"/>
              <a:buChar char="•"/>
            </a:pPr>
            <a:r>
              <a:rPr lang="en" sz="1800"/>
              <a:t>core is a commodity</a:t>
            </a:r>
            <a:endParaRPr sz="1800"/>
          </a:p>
          <a:p>
            <a:pPr marL="457200" lvl="0" indent="-298450" algn="l" rtl="0">
              <a:spcBef>
                <a:spcPts val="1000"/>
              </a:spcBef>
              <a:spcAft>
                <a:spcPts val="0"/>
              </a:spcAft>
              <a:buSzPts val="1100"/>
              <a:buChar char="•"/>
            </a:pPr>
            <a:r>
              <a:rPr lang="en" sz="1800"/>
              <a:t>millions of lines of code</a:t>
            </a:r>
            <a:endParaRPr sz="1800"/>
          </a:p>
          <a:p>
            <a:pPr marL="457200" lvl="0" indent="-298450" algn="l" rtl="0">
              <a:spcBef>
                <a:spcPts val="1000"/>
              </a:spcBef>
              <a:spcAft>
                <a:spcPts val="0"/>
              </a:spcAft>
              <a:buSzPts val="1100"/>
              <a:buChar char="•"/>
            </a:pPr>
            <a:r>
              <a:rPr lang="en" sz="1800"/>
              <a:t>core requires other independent out-of-core components</a:t>
            </a:r>
            <a:endParaRPr sz="1800"/>
          </a:p>
          <a:p>
            <a:pPr marL="457200" lvl="0" indent="-298450" algn="l" rtl="0">
              <a:spcBef>
                <a:spcPts val="1000"/>
              </a:spcBef>
              <a:spcAft>
                <a:spcPts val="1000"/>
              </a:spcAft>
              <a:buSzPts val="1100"/>
              <a:buChar char="•"/>
            </a:pPr>
            <a:r>
              <a:rPr lang="en" sz="1800"/>
              <a:t>opinionated distributions</a:t>
            </a:r>
            <a:endParaRPr sz="1800"/>
          </a:p>
        </p:txBody>
      </p:sp>
      <p:sp>
        <p:nvSpPr>
          <p:cNvPr id="140" name="Google Shape;140;p24"/>
          <p:cNvSpPr txBox="1">
            <a:spLocks noGrp="1"/>
          </p:cNvSpPr>
          <p:nvPr>
            <p:ph type="body" idx="3"/>
          </p:nvPr>
        </p:nvSpPr>
        <p:spPr>
          <a:xfrm>
            <a:off x="4629150" y="1260872"/>
            <a:ext cx="3887400" cy="618000"/>
          </a:xfrm>
          <a:prstGeom prst="rect">
            <a:avLst/>
          </a:prstGeom>
        </p:spPr>
        <p:txBody>
          <a:bodyPr spcFirstLastPara="1" wrap="square" lIns="68575" tIns="34275" rIns="68575" bIns="34275" anchor="b" anchorCtr="0">
            <a:noAutofit/>
          </a:bodyPr>
          <a:lstStyle/>
          <a:p>
            <a:pPr marL="0" lvl="0" indent="0" algn="l" rtl="0">
              <a:spcBef>
                <a:spcPts val="800"/>
              </a:spcBef>
              <a:spcAft>
                <a:spcPts val="0"/>
              </a:spcAft>
              <a:buNone/>
            </a:pPr>
            <a:r>
              <a:rPr lang="en"/>
              <a:t>Linux</a:t>
            </a:r>
            <a:endParaRPr/>
          </a:p>
        </p:txBody>
      </p:sp>
      <p:sp>
        <p:nvSpPr>
          <p:cNvPr id="141" name="Google Shape;141;p24"/>
          <p:cNvSpPr txBox="1">
            <a:spLocks noGrp="1"/>
          </p:cNvSpPr>
          <p:nvPr>
            <p:ph type="body" idx="4"/>
          </p:nvPr>
        </p:nvSpPr>
        <p:spPr>
          <a:xfrm>
            <a:off x="4629150" y="1878806"/>
            <a:ext cx="3887400" cy="2763300"/>
          </a:xfrm>
          <a:prstGeom prst="rect">
            <a:avLst/>
          </a:prstGeom>
        </p:spPr>
        <p:txBody>
          <a:bodyPr spcFirstLastPara="1" wrap="square" lIns="68575" tIns="34275" rIns="68575" bIns="34275" anchor="t" anchorCtr="0">
            <a:noAutofit/>
          </a:bodyPr>
          <a:lstStyle/>
          <a:p>
            <a:pPr marL="457200" lvl="0" indent="-298450" algn="l" rtl="0">
              <a:spcBef>
                <a:spcPts val="800"/>
              </a:spcBef>
              <a:spcAft>
                <a:spcPts val="0"/>
              </a:spcAft>
              <a:buSzPts val="1100"/>
              <a:buChar char="•"/>
            </a:pPr>
            <a:r>
              <a:rPr lang="en" sz="1800"/>
              <a:t>large, open developer community</a:t>
            </a:r>
            <a:endParaRPr sz="1800"/>
          </a:p>
          <a:p>
            <a:pPr marL="457200" lvl="0" indent="-298450" algn="l" rtl="0">
              <a:spcBef>
                <a:spcPts val="1000"/>
              </a:spcBef>
              <a:spcAft>
                <a:spcPts val="0"/>
              </a:spcAft>
              <a:buSzPts val="1100"/>
              <a:buChar char="•"/>
            </a:pPr>
            <a:r>
              <a:rPr lang="en" sz="1800"/>
              <a:t>monolithic core</a:t>
            </a:r>
            <a:endParaRPr sz="1800"/>
          </a:p>
          <a:p>
            <a:pPr marL="457200" lvl="0" indent="-298450" algn="l" rtl="0">
              <a:spcBef>
                <a:spcPts val="1000"/>
              </a:spcBef>
              <a:spcAft>
                <a:spcPts val="0"/>
              </a:spcAft>
              <a:buSzPts val="1100"/>
              <a:buChar char="•"/>
            </a:pPr>
            <a:r>
              <a:rPr lang="en" sz="1800"/>
              <a:t>core is a commodity</a:t>
            </a:r>
            <a:endParaRPr sz="1800"/>
          </a:p>
          <a:p>
            <a:pPr marL="457200" lvl="0" indent="-298450" algn="l" rtl="0">
              <a:spcBef>
                <a:spcPts val="1000"/>
              </a:spcBef>
              <a:spcAft>
                <a:spcPts val="0"/>
              </a:spcAft>
              <a:buSzPts val="1100"/>
              <a:buChar char="•"/>
            </a:pPr>
            <a:r>
              <a:rPr lang="en" sz="1800"/>
              <a:t>millions of lines of code</a:t>
            </a:r>
            <a:endParaRPr sz="1800"/>
          </a:p>
          <a:p>
            <a:pPr marL="457200" lvl="0" indent="-298450" algn="l" rtl="0">
              <a:spcBef>
                <a:spcPts val="1000"/>
              </a:spcBef>
              <a:spcAft>
                <a:spcPts val="0"/>
              </a:spcAft>
              <a:buSzPts val="1100"/>
              <a:buChar char="•"/>
            </a:pPr>
            <a:r>
              <a:rPr lang="en" sz="1800"/>
              <a:t>core requires other independent out-of-core components</a:t>
            </a:r>
            <a:endParaRPr sz="1800"/>
          </a:p>
          <a:p>
            <a:pPr marL="457200" lvl="0" indent="-298450" algn="l" rtl="0">
              <a:spcBef>
                <a:spcPts val="1000"/>
              </a:spcBef>
              <a:spcAft>
                <a:spcPts val="1000"/>
              </a:spcAft>
              <a:buSzPts val="1100"/>
              <a:buChar char="•"/>
            </a:pPr>
            <a:r>
              <a:rPr lang="en" sz="1800"/>
              <a:t>opinionated distributions</a:t>
            </a:r>
            <a:endParaRPr/>
          </a:p>
        </p:txBody>
      </p:sp>
      <p:pic>
        <p:nvPicPr>
          <p:cNvPr id="142" name="Google Shape;142;p24"/>
          <p:cNvPicPr preferRelativeResize="0"/>
          <p:nvPr/>
        </p:nvPicPr>
        <p:blipFill>
          <a:blip r:embed="rId3">
            <a:alphaModFix/>
          </a:blip>
          <a:stretch>
            <a:fillRect/>
          </a:stretch>
        </p:blipFill>
        <p:spPr>
          <a:xfrm>
            <a:off x="5277150" y="1151675"/>
            <a:ext cx="630200" cy="727125"/>
          </a:xfrm>
          <a:prstGeom prst="rect">
            <a:avLst/>
          </a:prstGeom>
          <a:noFill/>
          <a:ln>
            <a:noFill/>
          </a:ln>
        </p:spPr>
      </p:pic>
      <p:pic>
        <p:nvPicPr>
          <p:cNvPr id="143" name="Google Shape;143;p24"/>
          <p:cNvPicPr preferRelativeResize="0"/>
          <p:nvPr/>
        </p:nvPicPr>
        <p:blipFill>
          <a:blip r:embed="rId4">
            <a:alphaModFix/>
          </a:blip>
          <a:stretch>
            <a:fillRect/>
          </a:stretch>
        </p:blipFill>
        <p:spPr>
          <a:xfrm>
            <a:off x="1869398" y="1151675"/>
            <a:ext cx="749403" cy="727129"/>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2690</Words>
  <Application>Microsoft Macintosh PowerPoint</Application>
  <PresentationFormat>On-screen Show (16:9)</PresentationFormat>
  <Paragraphs>544</Paragraphs>
  <Slides>53</Slides>
  <Notes>53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53</vt:i4>
      </vt:variant>
    </vt:vector>
  </HeadingPairs>
  <TitlesOfParts>
    <vt:vector size="57" baseType="lpstr">
      <vt:lpstr>Calibri</vt:lpstr>
      <vt:lpstr>Arial</vt:lpstr>
      <vt:lpstr>Ubuntu</vt:lpstr>
      <vt:lpstr>Office Theme</vt:lpstr>
      <vt:lpstr>Building the Cloud Native Kernel Kubernetes Release Engineering</vt:lpstr>
      <vt:lpstr>Time Machine: December 7, 2017</vt:lpstr>
      <vt:lpstr>PowerPoint Presentation</vt:lpstr>
      <vt:lpstr>Kubernetes is the Linux of the Cloud</vt:lpstr>
      <vt:lpstr>Kubernetes is the Linux of the Cloud</vt:lpstr>
      <vt:lpstr>Kubernetes is the Linux of the Cloud</vt:lpstr>
      <vt:lpstr>What is Kubernetes</vt:lpstr>
      <vt:lpstr>What is Linux</vt:lpstr>
      <vt:lpstr>PowerPoint Presentation</vt:lpstr>
      <vt:lpstr>PowerPoint Presentation</vt:lpstr>
      <vt:lpstr>Kubernetes is the Linux of the Cloud</vt:lpstr>
      <vt:lpstr>Kubernetes is the Linux of the 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Distributions Offer Value</vt:lpstr>
      <vt:lpstr>Many Distributions</vt:lpstr>
      <vt:lpstr>Is Kubernetes really a distribution?</vt:lpstr>
      <vt:lpstr>Is Kubernetes really a distribution?</vt:lpstr>
      <vt:lpstr>Certified conformant?</vt:lpstr>
      <vt:lpstr>Certified conformant?</vt:lpstr>
      <vt:lpstr>Certified conformant?</vt:lpstr>
      <vt:lpstr>Back to 2017 again...</vt:lpstr>
      <vt:lpstr>Back to 2017 again...</vt:lpstr>
      <vt:lpstr>Back to 2017 again...</vt:lpstr>
      <vt:lpstr>Back to 2017 again...</vt:lpstr>
      <vt:lpstr>Back to 2017 again...</vt:lpstr>
      <vt:lpstr>Find a Middle Ground</vt:lpstr>
      <vt:lpstr>Find a Middle Ground</vt:lpstr>
      <vt:lpstr>Find a Middle Ground</vt:lpstr>
      <vt:lpstr>Many Distributions</vt:lpstr>
      <vt:lpstr>Many Distributions</vt:lpstr>
      <vt:lpstr>The Community Distro</vt:lpstr>
      <vt:lpstr>The Community Distro</vt:lpstr>
      <vt:lpstr>The Community Distro</vt:lpstr>
      <vt:lpstr>The Community Distro</vt:lpstr>
      <vt:lpstr>The Community Distro</vt:lpstr>
      <vt:lpstr>The Community Distro</vt:lpstr>
      <vt:lpstr>The Community Distro</vt:lpstr>
      <vt:lpstr>The Community Distro</vt:lpstr>
      <vt:lpstr>The Community Distro</vt:lpstr>
      <vt:lpstr>PowerPoint Presentation</vt:lpstr>
      <vt:lpstr>People</vt:lpstr>
      <vt:lpstr>Process</vt:lpstr>
      <vt:lpstr>Tools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the Cloud Native Kernel Kubernetes Release Engineering</dc:title>
  <cp:lastModifiedBy>Tim Pepper</cp:lastModifiedBy>
  <cp:revision>1</cp:revision>
  <dcterms:modified xsi:type="dcterms:W3CDTF">2019-11-20T00:15:38Z</dcterms:modified>
</cp:coreProperties>
</file>